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9"/>
  </p:notesMasterIdLst>
  <p:sldIdLst>
    <p:sldId id="256" r:id="rId5"/>
    <p:sldId id="258" r:id="rId6"/>
    <p:sldId id="325" r:id="rId7"/>
    <p:sldId id="324" r:id="rId8"/>
    <p:sldId id="775" r:id="rId9"/>
    <p:sldId id="847" r:id="rId10"/>
    <p:sldId id="861" r:id="rId11"/>
    <p:sldId id="852" r:id="rId12"/>
    <p:sldId id="863" r:id="rId13"/>
    <p:sldId id="882" r:id="rId14"/>
    <p:sldId id="884" r:id="rId15"/>
    <p:sldId id="883" r:id="rId16"/>
    <p:sldId id="864" r:id="rId17"/>
    <p:sldId id="885" r:id="rId18"/>
    <p:sldId id="865" r:id="rId19"/>
    <p:sldId id="866" r:id="rId20"/>
    <p:sldId id="886" r:id="rId21"/>
    <p:sldId id="887" r:id="rId22"/>
    <p:sldId id="867" r:id="rId23"/>
    <p:sldId id="889" r:id="rId24"/>
    <p:sldId id="890" r:id="rId25"/>
    <p:sldId id="891" r:id="rId26"/>
    <p:sldId id="888" r:id="rId27"/>
    <p:sldId id="322" r:id="rId2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58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D112D5-67A9-4795-98D4-FA7D282E6CDF}" v="3" dt="2024-05-24T15:10:34.0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06"/>
    <p:restoredTop sz="94552"/>
  </p:normalViewPr>
  <p:slideViewPr>
    <p:cSldViewPr snapToGrid="0">
      <p:cViewPr varScale="1">
        <p:scale>
          <a:sx n="92" d="100"/>
          <a:sy n="92" d="100"/>
        </p:scale>
        <p:origin x="82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7908B5-B947-AF4B-9A57-9C6C216E872B}" type="datetimeFigureOut">
              <a:rPr lang="fr-FR" smtClean="0"/>
              <a:t>07/06/2024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8C2EA5-900B-FF44-8191-83AEF3B012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8985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8C2EA5-900B-FF44-8191-83AEF3B01263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06596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6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6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65798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7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7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57414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8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8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1251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9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9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75825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10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10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34450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11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11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0007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12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12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2411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13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13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16383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14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14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30699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15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15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8699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16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16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9874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17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17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73047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18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18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93555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19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19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17470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20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20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71189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21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21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0123 012 2468 3210 </a:t>
            </a:r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3657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[Title of the course]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 New Roman" charset="0"/>
                <a:ea typeface="DejaVu Sans" charset="0"/>
              </a:rPr>
              <a:t>Nov 8, 2008</a:t>
            </a: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/>
          </p:nvPr>
        </p:nvSpPr>
        <p:spPr>
          <a:noFill/>
        </p:spPr>
        <p:txBody>
          <a:bodyPr/>
          <a:lstStyle/>
          <a:p>
            <a:r>
              <a:rPr lang="en-US"/>
              <a:t>Copyright © 2004-2005 NameOfTheOrganization. All rights reserved.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94EF48A-27D0-174D-B361-59A08EC8C59A}" type="slidenum">
              <a:rPr lang="en-US"/>
              <a:pPr/>
              <a:t>22</a:t>
            </a:fld>
            <a:endParaRPr lang="en-US"/>
          </a:p>
        </p:txBody>
      </p:sp>
      <p:sp>
        <p:nvSpPr>
          <p:cNvPr id="148486" name="Text Box 1"/>
          <p:cNvSpPr txBox="1">
            <a:spLocks noChangeArrowheads="1"/>
          </p:cNvSpPr>
          <p:nvPr/>
        </p:nvSpPr>
        <p:spPr bwMode="auto">
          <a:xfrm>
            <a:off x="2293410" y="0"/>
            <a:ext cx="4586817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[Title of the course]</a:t>
            </a:r>
          </a:p>
        </p:txBody>
      </p:sp>
      <p:sp>
        <p:nvSpPr>
          <p:cNvPr id="148487" name="Text Box 2"/>
          <p:cNvSpPr txBox="1">
            <a:spLocks noChangeArrowheads="1"/>
          </p:cNvSpPr>
          <p:nvPr/>
        </p:nvSpPr>
        <p:spPr bwMode="auto">
          <a:xfrm>
            <a:off x="0" y="0"/>
            <a:ext cx="2064862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Nov 8, 2008</a:t>
            </a:r>
          </a:p>
        </p:txBody>
      </p:sp>
      <p:sp>
        <p:nvSpPr>
          <p:cNvPr id="148488" name="Text Box 3"/>
          <p:cNvSpPr txBox="1">
            <a:spLocks noChangeArrowheads="1"/>
          </p:cNvSpPr>
          <p:nvPr/>
        </p:nvSpPr>
        <p:spPr bwMode="auto">
          <a:xfrm>
            <a:off x="0" y="8831183"/>
            <a:ext cx="5656546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900">
                <a:solidFill>
                  <a:srgbClr val="5F5F5F"/>
                </a:solidFill>
              </a:rPr>
              <a:t>Copyright © 2004-2005 NameOfTheOrganization. All rights reserved.</a:t>
            </a:r>
          </a:p>
        </p:txBody>
      </p:sp>
      <p:sp>
        <p:nvSpPr>
          <p:cNvPr id="148489" name="Text Box 4"/>
          <p:cNvSpPr txBox="1">
            <a:spLocks noChangeArrowheads="1"/>
          </p:cNvSpPr>
          <p:nvPr/>
        </p:nvSpPr>
        <p:spPr bwMode="auto">
          <a:xfrm>
            <a:off x="6421544" y="8831183"/>
            <a:ext cx="457095" cy="4652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>
            <a:prstTxWarp prst="textNoShape">
              <a:avLst/>
            </a:prstTxWarp>
          </a:bodyPr>
          <a:lstStyle/>
          <a:p>
            <a:pPr algn="r" eaLnBrk="1" hangingPunct="1">
              <a:buClr>
                <a:srgbClr val="5F5F5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DA7C980-E986-C944-BF08-B4F9AEEDF0BA}" type="slidenum">
              <a:rPr lang="en-US" sz="900">
                <a:solidFill>
                  <a:srgbClr val="5F5F5F"/>
                </a:solidFill>
              </a:rPr>
              <a:pPr algn="r" eaLnBrk="1" hangingPunct="1">
                <a:buClr>
                  <a:srgbClr val="5F5F5F"/>
                </a:buCl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22</a:t>
            </a:fld>
            <a:endParaRPr lang="en-US" sz="900">
              <a:solidFill>
                <a:srgbClr val="5F5F5F"/>
              </a:solidFill>
            </a:endParaRPr>
          </a:p>
        </p:txBody>
      </p:sp>
      <p:sp>
        <p:nvSpPr>
          <p:cNvPr id="148490" name="Text Box 5"/>
          <p:cNvSpPr txBox="1">
            <a:spLocks noChangeArrowheads="1"/>
          </p:cNvSpPr>
          <p:nvPr/>
        </p:nvSpPr>
        <p:spPr bwMode="auto">
          <a:xfrm>
            <a:off x="1117343" y="697032"/>
            <a:ext cx="4647128" cy="348674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491" name="Rectangle 6"/>
          <p:cNvSpPr txBox="1">
            <a:spLocks noGrp="1" noChangeArrowheads="1"/>
          </p:cNvSpPr>
          <p:nvPr>
            <p:ph type="body"/>
          </p:nvPr>
        </p:nvSpPr>
        <p:spPr>
          <a:xfrm>
            <a:off x="688816" y="4417180"/>
            <a:ext cx="5504181" cy="4183777"/>
          </a:xfrm>
          <a:noFill/>
          <a:ln/>
        </p:spPr>
        <p:txBody>
          <a:bodyPr wrap="none" anchor="ctr"/>
          <a:lstStyle/>
          <a:p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== a   97 == 97     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bbb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2 + 2 = 4     '2' + 2 = 22</a:t>
            </a:r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62534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587B71-4A22-A44F-B92C-00699093CB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5372C9-58C1-5948-9BD5-1C5296A377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2373754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0BCCF6-C864-344B-AAD2-5795FC6A3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1657EED-7157-AA48-8A98-942314B91F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745164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35FF49-B357-BE45-8496-952E367F2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C4FB844-2132-E04D-BE02-477C018334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99177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31D2E3-089D-5F47-B9A8-13F738E9B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5ED87AA-38B1-E249-A95A-F3D42EE608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431C9CD-A852-E54A-B310-B748812756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84725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6E1377-787B-5C43-AD12-C2A38DB06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6402CB8-5D18-BA49-8BFC-0104AA5A51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A298864-4DDB-CF47-85CF-FA897F53D1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804FF01-CBDE-9641-BC42-C45231BEA4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A3B0F1D-A4CA-914F-A670-0C005E710C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388725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802F5B-7F2B-CC44-9AEB-E780A9C30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191520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3851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2BC6C7-190B-D345-88F0-36CBDBC79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DE676AA-71DB-AE45-882F-2FFAE8CC2B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D4835B4-46EC-9045-9EA8-A8F779350F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09788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1953E4-9D74-A74C-913D-E6F91721E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D56679-A5D9-D448-B57F-B86C5CE5AE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CF3FC6F-E9F1-4646-914B-42C68855D7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24937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8018" y="404664"/>
            <a:ext cx="10368623" cy="604867"/>
          </a:xfrm>
        </p:spPr>
        <p:txBody>
          <a:bodyPr/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1095942"/>
            <a:ext cx="11247967" cy="507682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1488018" y="0"/>
            <a:ext cx="10369549" cy="403860"/>
          </a:xfrm>
        </p:spPr>
        <p:txBody>
          <a:bodyPr/>
          <a:lstStyle>
            <a:lvl1pPr marL="0" indent="0">
              <a:buNone/>
              <a:defRPr sz="2160"/>
            </a:lvl1pPr>
          </a:lstStyle>
          <a:p>
            <a:pPr lvl="0"/>
            <a:r>
              <a:rPr lang="fr-FR"/>
              <a:t>Click to edit Master text styles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4"/>
          </p:nvPr>
        </p:nvSpPr>
        <p:spPr>
          <a:xfrm>
            <a:off x="609600" y="6356986"/>
            <a:ext cx="284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58F3536A-E70C-492D-8B6C-9516539BB90B}" type="datetimeFigureOut">
              <a:rPr lang="fr-FR"/>
              <a:pPr/>
              <a:t>07/06/2024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5"/>
          </p:nvPr>
        </p:nvSpPr>
        <p:spPr>
          <a:xfrm>
            <a:off x="4165600" y="6356986"/>
            <a:ext cx="3860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en-US"/>
              <a:t>Copyright © 2004-2005 NameOfTheOrganization.  All rights reserved.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6"/>
          </p:nvPr>
        </p:nvSpPr>
        <p:spPr>
          <a:xfrm>
            <a:off x="8737600" y="6356986"/>
            <a:ext cx="2844800" cy="3638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292AB4E-4968-48F9-A167-C51B46BC94FD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9101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alphaModFix amt="40000"/>
            <a:lum/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 l="-89000" r="-8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74ADBC1-9B32-B848-B71B-021DCF5DE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918D282-707A-D341-A8F6-6251F0E4A2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381750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2"/>
          </a:solidFill>
          <a:latin typeface="Bahnschrift" panose="020B05020402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Police, Graphique, graphisme, logo&#10;&#10;Description générée automatiquement">
            <a:extLst>
              <a:ext uri="{FF2B5EF4-FFF2-40B4-BE49-F238E27FC236}">
                <a16:creationId xmlns:a16="http://schemas.microsoft.com/office/drawing/2014/main" id="{E169E627-DC81-4E23-92C8-BDB52BD668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1426"/>
            <a:ext cx="12192000" cy="4497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484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09E03D6-1381-D64F-B645-7526EAACF0A3}"/>
              </a:ext>
            </a:extLst>
          </p:cNvPr>
          <p:cNvSpPr txBox="1"/>
          <p:nvPr/>
        </p:nvSpPr>
        <p:spPr>
          <a:xfrm>
            <a:off x="898525" y="2603500"/>
            <a:ext cx="7916863" cy="104644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Android Development</a:t>
            </a:r>
          </a:p>
          <a:p>
            <a:pPr>
              <a:defRPr/>
            </a:pPr>
            <a:endParaRPr lang="en-US" dirty="0">
              <a:solidFill>
                <a:srgbClr val="275851"/>
              </a:solidFill>
              <a:latin typeface="Verdana" charset="0"/>
              <a:ea typeface="ＭＳ Ｐゴシック" charset="0"/>
              <a:cs typeface="ＭＳ Ｐゴシック" charset="0"/>
            </a:endParaRPr>
          </a:p>
          <a:p>
            <a:pPr>
              <a:defRPr/>
            </a:pPr>
            <a:endParaRPr lang="en-US" sz="1200" dirty="0">
              <a:solidFill>
                <a:srgbClr val="275851"/>
              </a:solidFill>
              <a:latin typeface="Verdan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9" name="Image 8" descr="Une image contenant Police, Graphique, graphisme, logo&#10;&#10;Description générée automatiquement">
            <a:extLst>
              <a:ext uri="{FF2B5EF4-FFF2-40B4-BE49-F238E27FC236}">
                <a16:creationId xmlns:a16="http://schemas.microsoft.com/office/drawing/2014/main" id="{43D658B1-6FFE-7A44-82F6-4C0957BA1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265212"/>
            <a:ext cx="2195736" cy="809955"/>
          </a:xfrm>
          <a:prstGeom prst="rect">
            <a:avLst/>
          </a:prstGeom>
        </p:spPr>
      </p:pic>
      <p:pic>
        <p:nvPicPr>
          <p:cNvPr id="5" name="Picture 49" descr="DirectionFinanciere">
            <a:extLst>
              <a:ext uri="{FF2B5EF4-FFF2-40B4-BE49-F238E27FC236}">
                <a16:creationId xmlns:a16="http://schemas.microsoft.com/office/drawing/2014/main" id="{20C0ACC9-451C-174E-8281-EFF491440762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14271" y="3429000"/>
            <a:ext cx="28067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76908401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3" name="Image 2" descr="Logo Hesias">
            <a:extLst>
              <a:ext uri="{FF2B5EF4-FFF2-40B4-BE49-F238E27FC236}">
                <a16:creationId xmlns:a16="http://schemas.microsoft.com/office/drawing/2014/main" id="{EB588DA2-71A6-8541-8670-310B5F265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4" name="Image 3" descr="Logo Hesias">
            <a:extLst>
              <a:ext uri="{FF2B5EF4-FFF2-40B4-BE49-F238E27FC236}">
                <a16:creationId xmlns:a16="http://schemas.microsoft.com/office/drawing/2014/main" id="{D539DD12-B825-BA41-8F5F-9889D060D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39D546E8-B561-5543-816D-8D3607AC1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013" y="336550"/>
            <a:ext cx="7777162" cy="504825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Course objectives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0D1482BF-6646-EA48-AF86-5B517347F2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3284"/>
            <a:ext cx="8435975" cy="4230687"/>
          </a:xfrm>
        </p:spPr>
        <p:txBody>
          <a:bodyPr/>
          <a:lstStyle/>
          <a:p>
            <a:pPr marL="0" indent="0">
              <a:buNone/>
            </a:pP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By </a:t>
            </a:r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completing</a:t>
            </a: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 </a:t>
            </a:r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this</a:t>
            </a: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 course </a:t>
            </a:r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you</a:t>
            </a: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 </a:t>
            </a:r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will</a:t>
            </a: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 </a:t>
            </a:r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be</a:t>
            </a: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 able to: </a:t>
            </a:r>
          </a:p>
          <a:p>
            <a:pPr marL="457200" lvl="1" indent="0" eaLnBrk="1" hangingPunct="1">
              <a:buNone/>
            </a:pPr>
            <a:endParaRPr lang="en-US" dirty="0">
              <a:solidFill>
                <a:srgbClr val="275851"/>
              </a:solidFill>
            </a:endParaRPr>
          </a:p>
          <a:p>
            <a:pPr lvl="1" eaLnBrk="1" hangingPunct="1"/>
            <a:r>
              <a:rPr lang="en-US" dirty="0">
                <a:solidFill>
                  <a:srgbClr val="275851"/>
                </a:solidFill>
              </a:rPr>
              <a:t>Code with Kotlin Syntax</a:t>
            </a:r>
          </a:p>
          <a:p>
            <a:pPr lvl="1" eaLnBrk="1" hangingPunct="1"/>
            <a:endParaRPr lang="en-US" dirty="0">
              <a:solidFill>
                <a:srgbClr val="275851"/>
              </a:solidFill>
            </a:endParaRPr>
          </a:p>
          <a:p>
            <a:pPr lvl="1" eaLnBrk="1" hangingPunct="1"/>
            <a:endParaRPr lang="en-US" dirty="0">
              <a:solidFill>
                <a:srgbClr val="275851"/>
              </a:solidFill>
            </a:endParaRPr>
          </a:p>
          <a:p>
            <a:pPr lvl="1" eaLnBrk="1" hangingPunct="1"/>
            <a:endParaRPr lang="en-US" dirty="0">
              <a:solidFill>
                <a:srgbClr val="275851"/>
              </a:solidFill>
            </a:endParaRPr>
          </a:p>
          <a:p>
            <a:pPr marL="457200" lvl="1" indent="0" eaLnBrk="1" hangingPunct="1">
              <a:buNone/>
            </a:pPr>
            <a:endParaRPr lang="en-US" dirty="0">
              <a:solidFill>
                <a:srgbClr val="275851"/>
              </a:solidFill>
            </a:endParaRPr>
          </a:p>
          <a:p>
            <a:pPr lvl="1" eaLnBrk="1" hangingPunct="1"/>
            <a:endParaRPr lang="en-US" dirty="0">
              <a:solidFill>
                <a:srgbClr val="275851"/>
              </a:solidFill>
            </a:endParaRPr>
          </a:p>
          <a:p>
            <a:pPr marL="457200" lvl="1" indent="0" eaLnBrk="1" hangingPunct="1">
              <a:buNone/>
            </a:pPr>
            <a:endParaRPr lang="en-US" dirty="0">
              <a:solidFill>
                <a:srgbClr val="275851"/>
              </a:solidFill>
            </a:endParaRPr>
          </a:p>
          <a:p>
            <a:pPr marL="457200" lvl="1" indent="0" eaLnBrk="1" hangingPunct="1">
              <a:buNone/>
            </a:pPr>
            <a:endParaRPr lang="en-US" dirty="0">
              <a:solidFill>
                <a:srgbClr val="275851"/>
              </a:solidFill>
            </a:endParaRPr>
          </a:p>
        </p:txBody>
      </p:sp>
      <p:sp>
        <p:nvSpPr>
          <p:cNvPr id="9" name="Espace réservé du contenu 3">
            <a:extLst>
              <a:ext uri="{FF2B5EF4-FFF2-40B4-BE49-F238E27FC236}">
                <a16:creationId xmlns:a16="http://schemas.microsoft.com/office/drawing/2014/main" id="{4E2B075C-A8E4-E343-9920-7A40360B0A07}"/>
              </a:ext>
            </a:extLst>
          </p:cNvPr>
          <p:cNvSpPr txBox="1">
            <a:spLocks/>
          </p:cNvSpPr>
          <p:nvPr/>
        </p:nvSpPr>
        <p:spPr>
          <a:xfrm>
            <a:off x="1116013" y="0"/>
            <a:ext cx="7777162" cy="3365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Android </a:t>
            </a:r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Development</a:t>
            </a:r>
            <a:endParaRPr lang="fr-FR" dirty="0">
              <a:solidFill>
                <a:srgbClr val="275851"/>
              </a:solidFill>
              <a:ea typeface="ＭＳ Ｐゴシック" pitchFamily="34" charset="-128"/>
            </a:endParaRPr>
          </a:p>
        </p:txBody>
      </p:sp>
      <p:pic>
        <p:nvPicPr>
          <p:cNvPr id="10" name="Picture 3" descr="D:\Users\Renaud\Desktop\StageFinEtudesSupinfo\Icons-New\v3\Objectives.png">
            <a:extLst>
              <a:ext uri="{FF2B5EF4-FFF2-40B4-BE49-F238E27FC236}">
                <a16:creationId xmlns:a16="http://schemas.microsoft.com/office/drawing/2014/main" id="{8D58B073-89F5-304A-8A59-1C8B9EC895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21197"/>
            <a:ext cx="648072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2939945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E499C899-64DC-7A43-BCA7-A8B083221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013" y="336550"/>
            <a:ext cx="7777162" cy="504825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Course plan</a:t>
            </a:r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4ECFC0F9-F1B1-E543-9AB0-AB335E2F5450}"/>
              </a:ext>
            </a:extLst>
          </p:cNvPr>
          <p:cNvSpPr txBox="1">
            <a:spLocks/>
          </p:cNvSpPr>
          <p:nvPr/>
        </p:nvSpPr>
        <p:spPr>
          <a:xfrm>
            <a:off x="3635896" y="1128713"/>
            <a:ext cx="5257279" cy="4230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>
                <a:solidFill>
                  <a:srgbClr val="275851"/>
                </a:solidFill>
              </a:rPr>
              <a:t>History</a:t>
            </a:r>
          </a:p>
          <a:p>
            <a:pPr lvl="1"/>
            <a:endParaRPr lang="en-US" dirty="0">
              <a:solidFill>
                <a:srgbClr val="275851"/>
              </a:solidFill>
            </a:endParaRPr>
          </a:p>
          <a:p>
            <a:pPr lvl="1"/>
            <a:r>
              <a:rPr lang="en-US" dirty="0">
                <a:solidFill>
                  <a:srgbClr val="275851"/>
                </a:solidFill>
              </a:rPr>
              <a:t>Functions</a:t>
            </a:r>
          </a:p>
          <a:p>
            <a:pPr lvl="1"/>
            <a:endParaRPr lang="en-US" dirty="0">
              <a:solidFill>
                <a:srgbClr val="275851"/>
              </a:solidFill>
            </a:endParaRPr>
          </a:p>
          <a:p>
            <a:pPr lvl="1"/>
            <a:r>
              <a:rPr lang="en-US" dirty="0">
                <a:solidFill>
                  <a:srgbClr val="275851"/>
                </a:solidFill>
              </a:rPr>
              <a:t>Variables</a:t>
            </a:r>
          </a:p>
          <a:p>
            <a:pPr lvl="1"/>
            <a:endParaRPr lang="en-US" dirty="0">
              <a:solidFill>
                <a:srgbClr val="275851"/>
              </a:solidFill>
            </a:endParaRPr>
          </a:p>
          <a:p>
            <a:pPr lvl="1"/>
            <a:r>
              <a:rPr lang="en-US" dirty="0">
                <a:solidFill>
                  <a:srgbClr val="275851"/>
                </a:solidFill>
              </a:rPr>
              <a:t>Class</a:t>
            </a:r>
          </a:p>
          <a:p>
            <a:pPr lvl="1"/>
            <a:endParaRPr lang="en-US" dirty="0">
              <a:solidFill>
                <a:srgbClr val="275851"/>
              </a:solidFill>
            </a:endParaRPr>
          </a:p>
          <a:p>
            <a:pPr lvl="1"/>
            <a:r>
              <a:rPr lang="en-US" dirty="0">
                <a:solidFill>
                  <a:srgbClr val="275851"/>
                </a:solidFill>
              </a:rPr>
              <a:t>Dynamic</a:t>
            </a:r>
          </a:p>
          <a:p>
            <a:pPr lvl="1"/>
            <a:endParaRPr lang="en-US" dirty="0">
              <a:solidFill>
                <a:srgbClr val="275851"/>
              </a:solidFill>
            </a:endParaRPr>
          </a:p>
          <a:p>
            <a:pPr lvl="1"/>
            <a:endParaRPr lang="en-US" dirty="0">
              <a:solidFill>
                <a:srgbClr val="275851"/>
              </a:solidFill>
            </a:endParaRPr>
          </a:p>
          <a:p>
            <a:pPr lvl="1"/>
            <a:endParaRPr lang="en-US" dirty="0">
              <a:solidFill>
                <a:srgbClr val="275851"/>
              </a:solidFill>
            </a:endParaRPr>
          </a:p>
          <a:p>
            <a:pPr marL="457200" lvl="1" indent="0">
              <a:buNone/>
            </a:pPr>
            <a:endParaRPr lang="en-US" dirty="0">
              <a:solidFill>
                <a:srgbClr val="275851"/>
              </a:solidFill>
            </a:endParaRPr>
          </a:p>
          <a:p>
            <a:pPr lvl="1"/>
            <a:endParaRPr lang="en-US" dirty="0">
              <a:solidFill>
                <a:srgbClr val="275851"/>
              </a:solidFill>
            </a:endParaRPr>
          </a:p>
          <a:p>
            <a:pPr marL="457200" lvl="1" indent="0">
              <a:buNone/>
            </a:pPr>
            <a:endParaRPr lang="en-US" dirty="0">
              <a:solidFill>
                <a:srgbClr val="275851"/>
              </a:solidFill>
            </a:endParaRPr>
          </a:p>
        </p:txBody>
      </p:sp>
      <p:sp>
        <p:nvSpPr>
          <p:cNvPr id="13" name="Espace réservé du contenu 3">
            <a:extLst>
              <a:ext uri="{FF2B5EF4-FFF2-40B4-BE49-F238E27FC236}">
                <a16:creationId xmlns:a16="http://schemas.microsoft.com/office/drawing/2014/main" id="{E5A7C267-9D5B-4241-A016-79FEFB0520AA}"/>
              </a:ext>
            </a:extLst>
          </p:cNvPr>
          <p:cNvSpPr txBox="1">
            <a:spLocks/>
          </p:cNvSpPr>
          <p:nvPr/>
        </p:nvSpPr>
        <p:spPr>
          <a:xfrm>
            <a:off x="1116013" y="0"/>
            <a:ext cx="7777162" cy="3365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>
                <a:solidFill>
                  <a:srgbClr val="275851"/>
                </a:solidFill>
                <a:ea typeface="ＭＳ Ｐゴシック" pitchFamily="34" charset="-128"/>
              </a:rPr>
              <a:t>Android </a:t>
            </a:r>
            <a:r>
              <a:rPr lang="fr-FR" dirty="0" err="1">
                <a:solidFill>
                  <a:srgbClr val="275851"/>
                </a:solidFill>
                <a:ea typeface="ＭＳ Ｐゴシック" pitchFamily="34" charset="-128"/>
              </a:rPr>
              <a:t>Development</a:t>
            </a:r>
            <a:endParaRPr lang="fr-FR" dirty="0">
              <a:solidFill>
                <a:srgbClr val="275851"/>
              </a:solidFill>
              <a:ea typeface="ＭＳ Ｐゴシック" pitchFamily="34" charset="-128"/>
            </a:endParaRPr>
          </a:p>
        </p:txBody>
      </p:sp>
      <p:pic>
        <p:nvPicPr>
          <p:cNvPr id="15" name="Picture 3" descr="D:\Users\Renaud\Desktop\StageFinEtudesSupinfo\Icons-New\v3\Min\Plan.png">
            <a:extLst>
              <a:ext uri="{FF2B5EF4-FFF2-40B4-BE49-F238E27FC236}">
                <a16:creationId xmlns:a16="http://schemas.microsoft.com/office/drawing/2014/main" id="{AC0824BF-704E-E844-88DC-9F0873EDD4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1196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 descr="Screen shot 2011-01-17 at 1.58.22 PM.png">
            <a:extLst>
              <a:ext uri="{FF2B5EF4-FFF2-40B4-BE49-F238E27FC236}">
                <a16:creationId xmlns:a16="http://schemas.microsoft.com/office/drawing/2014/main" id="{E3634B0C-5172-F549-A365-2C3DDECCEB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057300"/>
            <a:ext cx="3479424" cy="3911352"/>
          </a:xfrm>
          <a:prstGeom prst="rect">
            <a:avLst/>
          </a:prstGeom>
        </p:spPr>
      </p:pic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9270178E-B293-F44E-A2ED-CBFF5D068B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860413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6376" y="3277547"/>
            <a:ext cx="9326880" cy="1362074"/>
          </a:xfrm>
        </p:spPr>
        <p:txBody>
          <a:bodyPr/>
          <a:lstStyle/>
          <a:p>
            <a:pPr>
              <a:defRPr/>
            </a:pPr>
            <a:r>
              <a:rPr lang="fr-FR" dirty="0">
                <a:solidFill>
                  <a:srgbClr val="275851"/>
                </a:solidFill>
              </a:rPr>
              <a:t>HISTORY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476376" y="2907030"/>
            <a:ext cx="9326880" cy="1499236"/>
          </a:xfrm>
        </p:spPr>
        <p:txBody>
          <a:bodyPr/>
          <a:lstStyle/>
          <a:p>
            <a:pPr>
              <a:defRPr/>
            </a:pPr>
            <a:r>
              <a:rPr lang="fr-FR" dirty="0" err="1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Android</a:t>
            </a:r>
            <a:r>
              <a:rPr lang="fr-FR" dirty="0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 </a:t>
            </a:r>
            <a:r>
              <a:rPr lang="fr-FR" dirty="0" err="1">
                <a:solidFill>
                  <a:srgbClr val="275851"/>
                </a:solidFill>
                <a:latin typeface="Myriad Pro"/>
                <a:ea typeface="MS PGothic" charset="0"/>
                <a:cs typeface="Myriad Pro"/>
              </a:rPr>
              <a:t>Development</a:t>
            </a:r>
            <a:endParaRPr lang="fr-FR" dirty="0">
              <a:solidFill>
                <a:srgbClr val="275851"/>
              </a:solidFill>
              <a:latin typeface="Myriad Pro"/>
              <a:ea typeface="MS PGothic" charset="0"/>
              <a:cs typeface="Myriad Pro"/>
            </a:endParaRPr>
          </a:p>
        </p:txBody>
      </p:sp>
      <p:pic>
        <p:nvPicPr>
          <p:cNvPr id="4" name="Image 3" descr="Logo Hesias">
            <a:extLst>
              <a:ext uri="{FF2B5EF4-FFF2-40B4-BE49-F238E27FC236}">
                <a16:creationId xmlns:a16="http://schemas.microsoft.com/office/drawing/2014/main" id="{B655F02B-4A3C-BE4E-98D0-90168FADE7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866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History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817025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Kotlin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2016: First version of Kotlin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2017: First interactions with Android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2018: Kotlin 1.3 async programming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2024: Kotlin 2.0</a:t>
            </a:r>
          </a:p>
          <a:p>
            <a:pPr marL="548640" lvl="1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7680961" y="-81279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621281" y="-117855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pic>
        <p:nvPicPr>
          <p:cNvPr id="17" name="Image 16" descr="Logo Hesias">
            <a:extLst>
              <a:ext uri="{FF2B5EF4-FFF2-40B4-BE49-F238E27FC236}">
                <a16:creationId xmlns:a16="http://schemas.microsoft.com/office/drawing/2014/main" id="{6B22BA02-784D-DE4C-A776-7AED580B92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3812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Characteristic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Kotlin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Concise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JVM too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 err="1">
                <a:solidFill>
                  <a:srgbClr val="275851"/>
                </a:solidFill>
              </a:rPr>
              <a:t>Lamda</a:t>
            </a:r>
            <a:endParaRPr lang="en-US" sz="216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Java compatible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7680961" y="-81279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621281" y="-117855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pic>
        <p:nvPicPr>
          <p:cNvPr id="17" name="Image 16" descr="Logo Hesias">
            <a:extLst>
              <a:ext uri="{FF2B5EF4-FFF2-40B4-BE49-F238E27FC236}">
                <a16:creationId xmlns:a16="http://schemas.microsoft.com/office/drawing/2014/main" id="{6B22BA02-784D-DE4C-A776-7AED580B92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8717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Kotlin vs Java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Kotlin 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7680961" y="-81279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621281" y="-117855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pic>
        <p:nvPicPr>
          <p:cNvPr id="10" name="Image 9" descr="Logo Hesias">
            <a:extLst>
              <a:ext uri="{FF2B5EF4-FFF2-40B4-BE49-F238E27FC236}">
                <a16:creationId xmlns:a16="http://schemas.microsoft.com/office/drawing/2014/main" id="{60316D9F-E5C8-4542-BB40-9EB13CB82A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4D4B990-C889-6044-9D6F-543323CB56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8721" y="1250345"/>
            <a:ext cx="10164921" cy="4279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023458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Syntax Kotlin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Kotlin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At the beginning …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7680961" y="-81279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621281" y="-117855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pic>
        <p:nvPicPr>
          <p:cNvPr id="17" name="Image 16" descr="Logo Hesias">
            <a:extLst>
              <a:ext uri="{FF2B5EF4-FFF2-40B4-BE49-F238E27FC236}">
                <a16:creationId xmlns:a16="http://schemas.microsoft.com/office/drawing/2014/main" id="{6B22BA02-784D-DE4C-A776-7AED580B92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10" name="Rectangle 4">
            <a:extLst>
              <a:ext uri="{FF2B5EF4-FFF2-40B4-BE49-F238E27FC236}">
                <a16:creationId xmlns:a16="http://schemas.microsoft.com/office/drawing/2014/main" id="{0E175D7C-415F-7B44-BAEE-06C0768113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3567" y="1931845"/>
            <a:ext cx="5357394" cy="1510578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192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Package </a:t>
            </a:r>
            <a:r>
              <a:rPr lang="en-US" sz="1920" dirty="0" err="1">
                <a:latin typeface="Courier New" pitchFamily="49" charset="0"/>
                <a:cs typeface="Courier New" pitchFamily="49" charset="0"/>
              </a:rPr>
              <a:t>com.hesias</a:t>
            </a:r>
            <a:endParaRPr lang="en-US" sz="192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92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Import </a:t>
            </a:r>
            <a:r>
              <a:rPr lang="en-US" sz="1920" dirty="0" err="1">
                <a:latin typeface="Courier New" pitchFamily="49" charset="0"/>
                <a:cs typeface="Courier New" pitchFamily="49" charset="0"/>
              </a:rPr>
              <a:t>Kotlin.txt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.*</a:t>
            </a:r>
          </a:p>
        </p:txBody>
      </p:sp>
    </p:spTree>
    <p:extLst>
      <p:ext uri="{BB962C8B-B14F-4D97-AF65-F5344CB8AC3E}">
        <p14:creationId xmlns:p14="http://schemas.microsoft.com/office/powerpoint/2010/main" val="25489670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Syntax Java vs Kotlin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Kotlin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Create a function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7680961" y="-81279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621281" y="-117855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pic>
        <p:nvPicPr>
          <p:cNvPr id="17" name="Image 16" descr="Logo Hesias">
            <a:extLst>
              <a:ext uri="{FF2B5EF4-FFF2-40B4-BE49-F238E27FC236}">
                <a16:creationId xmlns:a16="http://schemas.microsoft.com/office/drawing/2014/main" id="{6B22BA02-784D-DE4C-A776-7AED580B92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10" name="Rectangle 4">
            <a:extLst>
              <a:ext uri="{FF2B5EF4-FFF2-40B4-BE49-F238E27FC236}">
                <a16:creationId xmlns:a16="http://schemas.microsoft.com/office/drawing/2014/main" id="{0E175D7C-415F-7B44-BAEE-06C0768113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884" y="1800659"/>
            <a:ext cx="5179462" cy="2914612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192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public class </a:t>
            </a:r>
            <a:r>
              <a:rPr lang="en-US" sz="1920" b="1" dirty="0">
                <a:latin typeface="Courier New" pitchFamily="49" charset="0"/>
                <a:cs typeface="Courier New" pitchFamily="49" charset="0"/>
              </a:rPr>
              <a:t>HelloWorld </a:t>
            </a:r>
            <a:r>
              <a:rPr lang="en-US" sz="192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   </a:t>
            </a:r>
            <a:endParaRPr lang="en-US" sz="1920" dirty="0">
              <a:solidFill>
                <a:srgbClr val="008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92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public class </a:t>
            </a:r>
            <a:r>
              <a:rPr lang="en-US" sz="1920" b="1" dirty="0">
                <a:latin typeface="Courier New" pitchFamily="49" charset="0"/>
                <a:cs typeface="Courier New" pitchFamily="49" charset="0"/>
              </a:rPr>
              <a:t>void main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 (</a:t>
            </a:r>
            <a:r>
              <a:rPr lang="en-US" sz="1920" b="1" dirty="0">
                <a:latin typeface="Courier New" pitchFamily="49" charset="0"/>
                <a:cs typeface="Courier New" pitchFamily="49" charset="0"/>
              </a:rPr>
              <a:t>String[] </a:t>
            </a:r>
            <a:r>
              <a:rPr lang="en-US" sz="1920" b="1" dirty="0" err="1">
                <a:latin typeface="Courier New" pitchFamily="49" charset="0"/>
                <a:cs typeface="Courier New" pitchFamily="49" charset="0"/>
              </a:rPr>
              <a:t>args</a:t>
            </a:r>
            <a:r>
              <a:rPr lang="en-US" sz="1920" b="1" dirty="0">
                <a:latin typeface="Courier New" pitchFamily="49" charset="0"/>
                <a:cs typeface="Courier New" pitchFamily="49" charset="0"/>
              </a:rPr>
              <a:t>) 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920" dirty="0" err="1">
                <a:latin typeface="Courier New" pitchFamily="49" charset="0"/>
                <a:cs typeface="Courier New" pitchFamily="49" charset="0"/>
              </a:rPr>
              <a:t>System.out.println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(“Hello World”);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   }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13428B8E-30A3-F742-A6EC-0992153EDE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6424" y="1842224"/>
            <a:ext cx="5179462" cy="2882178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192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fun sum </a:t>
            </a:r>
            <a:r>
              <a:rPr lang="en-US" sz="1920" b="1" dirty="0">
                <a:latin typeface="Courier New" pitchFamily="49" charset="0"/>
                <a:cs typeface="Courier New" pitchFamily="49" charset="0"/>
              </a:rPr>
              <a:t>(a: Int, b: Int) : Int 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 return a + b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endParaRPr lang="en-US" sz="192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Or </a:t>
            </a:r>
          </a:p>
          <a:p>
            <a:endParaRPr lang="en-US" sz="192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92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fun sum </a:t>
            </a:r>
            <a:r>
              <a:rPr lang="en-US" sz="1920" b="1" dirty="0">
                <a:latin typeface="Courier New" pitchFamily="49" charset="0"/>
                <a:cs typeface="Courier New" pitchFamily="49" charset="0"/>
              </a:rPr>
              <a:t>(a: Int, b: Int) = a + b</a:t>
            </a:r>
            <a:endParaRPr lang="en-US" sz="192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34573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Syntax Java vs Kotlin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Kotlin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Create a VOID function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7680961" y="-81279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621281" y="-117855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pic>
        <p:nvPicPr>
          <p:cNvPr id="17" name="Image 16" descr="Logo Hesias">
            <a:extLst>
              <a:ext uri="{FF2B5EF4-FFF2-40B4-BE49-F238E27FC236}">
                <a16:creationId xmlns:a16="http://schemas.microsoft.com/office/drawing/2014/main" id="{6B22BA02-784D-DE4C-A776-7AED580B92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13428B8E-30A3-F742-A6EC-0992153EDE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9263" y="1842224"/>
            <a:ext cx="6715139" cy="1586776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endParaRPr lang="en-US" sz="1920" b="1" dirty="0">
              <a:solidFill>
                <a:srgbClr val="660066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92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fun </a:t>
            </a:r>
            <a:r>
              <a:rPr lang="en-US" sz="1920" b="1" dirty="0" err="1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printSum</a:t>
            </a:r>
            <a:r>
              <a:rPr lang="en-US" sz="192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920" b="1" dirty="0">
                <a:latin typeface="Courier New" pitchFamily="49" charset="0"/>
                <a:cs typeface="Courier New" pitchFamily="49" charset="0"/>
              </a:rPr>
              <a:t>(a: Int, b: Int): Unit 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920" dirty="0" err="1">
                <a:latin typeface="Courier New" pitchFamily="49" charset="0"/>
                <a:cs typeface="Courier New" pitchFamily="49" charset="0"/>
              </a:rPr>
              <a:t>println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("sum of $a and $b is ${a + b}")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2386818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Syntax Java vs Kotlin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Kotlin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Entry point 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7680961" y="-81279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621281" y="-117855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pic>
        <p:nvPicPr>
          <p:cNvPr id="17" name="Image 16" descr="Logo Hesias">
            <a:extLst>
              <a:ext uri="{FF2B5EF4-FFF2-40B4-BE49-F238E27FC236}">
                <a16:creationId xmlns:a16="http://schemas.microsoft.com/office/drawing/2014/main" id="{6B22BA02-784D-DE4C-A776-7AED580B92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10" name="Rectangle 4">
            <a:extLst>
              <a:ext uri="{FF2B5EF4-FFF2-40B4-BE49-F238E27FC236}">
                <a16:creationId xmlns:a16="http://schemas.microsoft.com/office/drawing/2014/main" id="{0E175D7C-415F-7B44-BAEE-06C0768113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884" y="2188591"/>
            <a:ext cx="5179462" cy="2914612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192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public class </a:t>
            </a:r>
            <a:r>
              <a:rPr lang="en-US" sz="1920" b="1" dirty="0">
                <a:latin typeface="Courier New" pitchFamily="49" charset="0"/>
                <a:cs typeface="Courier New" pitchFamily="49" charset="0"/>
              </a:rPr>
              <a:t>HelloWorld </a:t>
            </a:r>
            <a:r>
              <a:rPr lang="en-US" sz="192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   </a:t>
            </a:r>
            <a:endParaRPr lang="en-US" sz="1920" dirty="0">
              <a:solidFill>
                <a:srgbClr val="008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92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public class </a:t>
            </a:r>
            <a:r>
              <a:rPr lang="en-US" sz="1920" b="1" dirty="0">
                <a:latin typeface="Courier New" pitchFamily="49" charset="0"/>
                <a:cs typeface="Courier New" pitchFamily="49" charset="0"/>
              </a:rPr>
              <a:t>void main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 (</a:t>
            </a:r>
            <a:r>
              <a:rPr lang="en-US" sz="1920" b="1" dirty="0">
                <a:latin typeface="Courier New" pitchFamily="49" charset="0"/>
                <a:cs typeface="Courier New" pitchFamily="49" charset="0"/>
              </a:rPr>
              <a:t>String[] </a:t>
            </a:r>
            <a:r>
              <a:rPr lang="en-US" sz="1920" b="1" dirty="0" err="1">
                <a:latin typeface="Courier New" pitchFamily="49" charset="0"/>
                <a:cs typeface="Courier New" pitchFamily="49" charset="0"/>
              </a:rPr>
              <a:t>args</a:t>
            </a:r>
            <a:r>
              <a:rPr lang="en-US" sz="1920" b="1" dirty="0">
                <a:latin typeface="Courier New" pitchFamily="49" charset="0"/>
                <a:cs typeface="Courier New" pitchFamily="49" charset="0"/>
              </a:rPr>
              <a:t>) 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920" dirty="0" err="1">
                <a:latin typeface="Courier New" pitchFamily="49" charset="0"/>
                <a:cs typeface="Courier New" pitchFamily="49" charset="0"/>
              </a:rPr>
              <a:t>System.out.println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(“Hello World”);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   }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13428B8E-30A3-F742-A6EC-0992153EDE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6424" y="2188591"/>
            <a:ext cx="5179462" cy="2882178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192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fun </a:t>
            </a:r>
            <a:r>
              <a:rPr lang="en-US" sz="1920" b="1" dirty="0">
                <a:latin typeface="Courier New" pitchFamily="49" charset="0"/>
                <a:cs typeface="Courier New" pitchFamily="49" charset="0"/>
              </a:rPr>
              <a:t>main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 ()</a:t>
            </a:r>
            <a:r>
              <a:rPr lang="en-US" sz="192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920" dirty="0" err="1">
                <a:latin typeface="Courier New" pitchFamily="49" charset="0"/>
                <a:cs typeface="Courier New" pitchFamily="49" charset="0"/>
              </a:rPr>
              <a:t>System.out.println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(“Hello World”)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2563604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Kotlin Variables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Kotlin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To declare a variable</a:t>
            </a:r>
          </a:p>
          <a:p>
            <a:pPr marL="141541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Use </a:t>
            </a:r>
            <a:r>
              <a:rPr lang="en-US" sz="2160" dirty="0" err="1">
                <a:solidFill>
                  <a:srgbClr val="275851"/>
                </a:solidFill>
              </a:rPr>
              <a:t>val</a:t>
            </a:r>
            <a:r>
              <a:rPr lang="en-US" sz="2160" dirty="0">
                <a:solidFill>
                  <a:srgbClr val="275851"/>
                </a:solidFill>
              </a:rPr>
              <a:t> or var</a:t>
            </a:r>
          </a:p>
          <a:p>
            <a:pPr marL="141541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No </a:t>
            </a:r>
            <a:r>
              <a:rPr lang="en-US" sz="2160" b="1" dirty="0">
                <a:solidFill>
                  <a:srgbClr val="275851"/>
                </a:solidFill>
              </a:rPr>
              <a:t>null</a:t>
            </a:r>
            <a:r>
              <a:rPr lang="en-US" sz="2160" dirty="0">
                <a:solidFill>
                  <a:srgbClr val="275851"/>
                </a:solidFill>
              </a:rPr>
              <a:t> but you can use ?</a:t>
            </a:r>
          </a:p>
          <a:p>
            <a:pPr marL="141541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; is optional</a:t>
            </a:r>
          </a:p>
          <a:p>
            <a:pPr marL="141541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Cast is not implicit</a:t>
            </a:r>
          </a:p>
          <a:p>
            <a:pPr marL="141541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  <a:p>
            <a:pPr marL="1005840" lvl="2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  <a:p>
            <a:pPr marL="141541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7680961" y="-81279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621281" y="-117855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pic>
        <p:nvPicPr>
          <p:cNvPr id="17" name="Image 16" descr="Logo Hesias">
            <a:extLst>
              <a:ext uri="{FF2B5EF4-FFF2-40B4-BE49-F238E27FC236}">
                <a16:creationId xmlns:a16="http://schemas.microsoft.com/office/drawing/2014/main" id="{6B22BA02-784D-DE4C-A776-7AED580B92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10" name="Rectangle 4">
            <a:extLst>
              <a:ext uri="{FF2B5EF4-FFF2-40B4-BE49-F238E27FC236}">
                <a16:creationId xmlns:a16="http://schemas.microsoft.com/office/drawing/2014/main" id="{F6157E78-56BC-D744-8383-76DC986171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449" y="4558146"/>
            <a:ext cx="7083077" cy="1556442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192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Var </a:t>
            </a:r>
            <a:r>
              <a:rPr lang="fr-FR" dirty="0" err="1"/>
              <a:t>quoteTxt</a:t>
            </a:r>
            <a:r>
              <a:rPr lang="fr-FR" dirty="0"/>
              <a:t> = </a:t>
            </a:r>
            <a:r>
              <a:rPr lang="fr-FR" dirty="0" err="1"/>
              <a:t>findViewById</a:t>
            </a:r>
            <a:r>
              <a:rPr lang="fr-FR" dirty="0"/>
              <a:t>&lt;</a:t>
            </a:r>
            <a:r>
              <a:rPr lang="fr-FR" dirty="0" err="1"/>
              <a:t>View</a:t>
            </a:r>
            <a:r>
              <a:rPr lang="fr-FR" dirty="0"/>
              <a:t>&gt;(</a:t>
            </a:r>
            <a:r>
              <a:rPr lang="fr-FR" dirty="0" err="1"/>
              <a:t>R.id.</a:t>
            </a:r>
            <a:r>
              <a:rPr lang="fr-FR" i="1" dirty="0" err="1"/>
              <a:t>quoteText</a:t>
            </a:r>
            <a:r>
              <a:rPr lang="fr-FR" dirty="0"/>
              <a:t>) as </a:t>
            </a:r>
            <a:r>
              <a:rPr lang="fr-FR" dirty="0" err="1"/>
              <a:t>TextView</a:t>
            </a:r>
            <a:endParaRPr lang="fr-FR" dirty="0"/>
          </a:p>
          <a:p>
            <a:endParaRPr lang="fr-FR" dirty="0"/>
          </a:p>
          <a:p>
            <a:r>
              <a:rPr lang="en-US" sz="192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Var </a:t>
            </a:r>
            <a:r>
              <a:rPr lang="fr-FR" dirty="0"/>
              <a:t>quoteTxt2 = </a:t>
            </a:r>
            <a:r>
              <a:rPr lang="fr-FR" dirty="0" err="1"/>
              <a:t>findViewById</a:t>
            </a:r>
            <a:r>
              <a:rPr lang="fr-FR" dirty="0"/>
              <a:t>&lt;</a:t>
            </a:r>
            <a:r>
              <a:rPr lang="fr-FR" dirty="0" err="1"/>
              <a:t>TextView</a:t>
            </a:r>
            <a:r>
              <a:rPr lang="fr-FR" dirty="0"/>
              <a:t>&gt;(</a:t>
            </a:r>
            <a:r>
              <a:rPr lang="fr-FR" dirty="0" err="1"/>
              <a:t>R.id.</a:t>
            </a:r>
            <a:r>
              <a:rPr lang="fr-FR" i="1" dirty="0" err="1"/>
              <a:t>quoteText</a:t>
            </a:r>
            <a:r>
              <a:rPr lang="fr-FR" dirty="0"/>
              <a:t>)</a:t>
            </a:r>
          </a:p>
          <a:p>
            <a:endParaRPr lang="fr-FR" dirty="0"/>
          </a:p>
          <a:p>
            <a:endParaRPr lang="en-US" sz="192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25994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Kotlin Variables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Kotlin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To declare a variable</a:t>
            </a:r>
          </a:p>
          <a:p>
            <a:pPr marL="141541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Var to reuse</a:t>
            </a:r>
          </a:p>
          <a:p>
            <a:pPr marL="141541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Val to define </a:t>
            </a:r>
          </a:p>
          <a:p>
            <a:pPr marL="141541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  <a:p>
            <a:pPr marL="1005840" lvl="2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  <a:p>
            <a:pPr marL="1415416" lvl="2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7680961" y="-81279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621281" y="-117855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pic>
        <p:nvPicPr>
          <p:cNvPr id="17" name="Image 16" descr="Logo Hesias">
            <a:extLst>
              <a:ext uri="{FF2B5EF4-FFF2-40B4-BE49-F238E27FC236}">
                <a16:creationId xmlns:a16="http://schemas.microsoft.com/office/drawing/2014/main" id="{6B22BA02-784D-DE4C-A776-7AED580B92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C0275AE4-41DB-664B-AE06-C2B655981F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2977" y="3359725"/>
            <a:ext cx="7083077" cy="2098964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192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var </a:t>
            </a:r>
            <a:r>
              <a:rPr lang="fr-FR" dirty="0"/>
              <a:t>x = 5</a:t>
            </a:r>
          </a:p>
          <a:p>
            <a:r>
              <a:rPr lang="fr-FR" dirty="0"/>
              <a:t>x += 1</a:t>
            </a:r>
          </a:p>
          <a:p>
            <a:endParaRPr lang="fr-FR" dirty="0"/>
          </a:p>
          <a:p>
            <a:r>
              <a:rPr lang="en-US" sz="1920" b="1" dirty="0" err="1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val</a:t>
            </a:r>
            <a:r>
              <a:rPr lang="en-US" sz="192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fr-FR" dirty="0"/>
              <a:t>y = 5</a:t>
            </a:r>
          </a:p>
          <a:p>
            <a:r>
              <a:rPr lang="en-US" sz="1920" b="1" dirty="0" err="1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val</a:t>
            </a:r>
            <a:r>
              <a:rPr lang="en-US" sz="192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fr-FR" dirty="0"/>
              <a:t>z : Int </a:t>
            </a:r>
            <a:r>
              <a:rPr lang="fr-FR" sz="1400" dirty="0">
                <a:solidFill>
                  <a:schemeClr val="accent6"/>
                </a:solidFill>
              </a:rPr>
              <a:t>//to </a:t>
            </a:r>
            <a:r>
              <a:rPr lang="fr-FR" sz="1400" dirty="0" err="1">
                <a:solidFill>
                  <a:schemeClr val="accent6"/>
                </a:solidFill>
              </a:rPr>
              <a:t>initilize</a:t>
            </a:r>
            <a:r>
              <a:rPr lang="fr-FR" sz="1400" dirty="0">
                <a:solidFill>
                  <a:schemeClr val="accent6"/>
                </a:solidFill>
              </a:rPr>
              <a:t> </a:t>
            </a:r>
            <a:r>
              <a:rPr lang="fr-FR" sz="1400" dirty="0" err="1">
                <a:solidFill>
                  <a:schemeClr val="accent6"/>
                </a:solidFill>
              </a:rPr>
              <a:t>later</a:t>
            </a:r>
            <a:r>
              <a:rPr lang="fr-FR" sz="1400" dirty="0">
                <a:solidFill>
                  <a:schemeClr val="accent6"/>
                </a:solidFill>
              </a:rPr>
              <a:t> </a:t>
            </a:r>
            <a:r>
              <a:rPr lang="fr-FR" sz="1400" dirty="0" err="1">
                <a:solidFill>
                  <a:schemeClr val="accent6"/>
                </a:solidFill>
              </a:rPr>
              <a:t>without</a:t>
            </a:r>
            <a:r>
              <a:rPr lang="fr-FR" sz="1400" dirty="0">
                <a:solidFill>
                  <a:schemeClr val="accent6"/>
                </a:solidFill>
              </a:rPr>
              <a:t> </a:t>
            </a:r>
            <a:r>
              <a:rPr lang="fr-FR" sz="1400" dirty="0" err="1">
                <a:solidFill>
                  <a:schemeClr val="accent6"/>
                </a:solidFill>
              </a:rPr>
              <a:t>null</a:t>
            </a:r>
            <a:r>
              <a:rPr lang="fr-FR" sz="1400" dirty="0">
                <a:solidFill>
                  <a:schemeClr val="accent6"/>
                </a:solidFill>
              </a:rPr>
              <a:t> </a:t>
            </a:r>
            <a:endParaRPr lang="fr-FR" dirty="0">
              <a:solidFill>
                <a:schemeClr val="accent6"/>
              </a:solidFill>
            </a:endParaRPr>
          </a:p>
          <a:p>
            <a:r>
              <a:rPr lang="fr-FR" dirty="0"/>
              <a:t>Z = 5</a:t>
            </a:r>
          </a:p>
          <a:p>
            <a:endParaRPr lang="en-US" sz="192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7128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Comment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Kotlin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Same as java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7680961" y="-81279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621281" y="-117855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pic>
        <p:nvPicPr>
          <p:cNvPr id="17" name="Image 16" descr="Logo Hesias">
            <a:extLst>
              <a:ext uri="{FF2B5EF4-FFF2-40B4-BE49-F238E27FC236}">
                <a16:creationId xmlns:a16="http://schemas.microsoft.com/office/drawing/2014/main" id="{6B22BA02-784D-DE4C-A776-7AED580B92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10" name="Rectangle 4">
            <a:extLst>
              <a:ext uri="{FF2B5EF4-FFF2-40B4-BE49-F238E27FC236}">
                <a16:creationId xmlns:a16="http://schemas.microsoft.com/office/drawing/2014/main" id="{2290AA8F-6FCA-874F-A971-2D0FF3CF46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6832" y="2597725"/>
            <a:ext cx="7083077" cy="2098964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fr-FR" dirty="0"/>
              <a:t> </a:t>
            </a:r>
            <a:r>
              <a:rPr lang="fr-FR" sz="2000" dirty="0">
                <a:solidFill>
                  <a:schemeClr val="accent6"/>
                </a:solidFill>
              </a:rPr>
              <a:t>//to </a:t>
            </a:r>
            <a:r>
              <a:rPr lang="fr-FR" sz="2000" dirty="0" err="1">
                <a:solidFill>
                  <a:schemeClr val="accent6"/>
                </a:solidFill>
              </a:rPr>
              <a:t>initilize</a:t>
            </a:r>
            <a:r>
              <a:rPr lang="fr-FR" sz="2000" dirty="0">
                <a:solidFill>
                  <a:schemeClr val="accent6"/>
                </a:solidFill>
              </a:rPr>
              <a:t> </a:t>
            </a:r>
            <a:r>
              <a:rPr lang="fr-FR" sz="2000" dirty="0" err="1">
                <a:solidFill>
                  <a:schemeClr val="accent6"/>
                </a:solidFill>
              </a:rPr>
              <a:t>later</a:t>
            </a:r>
            <a:r>
              <a:rPr lang="fr-FR" sz="2000" dirty="0">
                <a:solidFill>
                  <a:schemeClr val="accent6"/>
                </a:solidFill>
              </a:rPr>
              <a:t> </a:t>
            </a:r>
            <a:r>
              <a:rPr lang="fr-FR" sz="2000" dirty="0" err="1">
                <a:solidFill>
                  <a:schemeClr val="accent6"/>
                </a:solidFill>
              </a:rPr>
              <a:t>without</a:t>
            </a:r>
            <a:r>
              <a:rPr lang="fr-FR" sz="2000" dirty="0">
                <a:solidFill>
                  <a:schemeClr val="accent6"/>
                </a:solidFill>
              </a:rPr>
              <a:t> </a:t>
            </a:r>
            <a:r>
              <a:rPr lang="fr-FR" sz="2000" dirty="0" err="1">
                <a:solidFill>
                  <a:schemeClr val="accent6"/>
                </a:solidFill>
              </a:rPr>
              <a:t>null</a:t>
            </a:r>
            <a:endParaRPr lang="fr-FR" sz="2000" dirty="0">
              <a:solidFill>
                <a:schemeClr val="accent6"/>
              </a:solidFill>
            </a:endParaRPr>
          </a:p>
          <a:p>
            <a:endParaRPr lang="fr-FR" sz="2000" dirty="0">
              <a:solidFill>
                <a:schemeClr val="accent6"/>
              </a:solidFill>
            </a:endParaRPr>
          </a:p>
          <a:p>
            <a:r>
              <a:rPr lang="fr-FR" sz="2000" dirty="0">
                <a:solidFill>
                  <a:schemeClr val="accent6"/>
                </a:solidFill>
              </a:rPr>
              <a:t>/*</a:t>
            </a:r>
          </a:p>
          <a:p>
            <a:r>
              <a:rPr lang="fr-FR" sz="2000" dirty="0">
                <a:solidFill>
                  <a:schemeClr val="accent6"/>
                </a:solidFill>
              </a:rPr>
              <a:t>Bloc of </a:t>
            </a:r>
            <a:r>
              <a:rPr lang="fr-FR" sz="2000" dirty="0" err="1">
                <a:solidFill>
                  <a:schemeClr val="accent6"/>
                </a:solidFill>
              </a:rPr>
              <a:t>comments</a:t>
            </a:r>
            <a:endParaRPr lang="fr-FR" sz="2000" dirty="0">
              <a:solidFill>
                <a:schemeClr val="accent6"/>
              </a:solidFill>
            </a:endParaRPr>
          </a:p>
          <a:p>
            <a:endParaRPr lang="fr-FR" sz="2000" dirty="0">
              <a:solidFill>
                <a:schemeClr val="accent6"/>
              </a:solidFill>
            </a:endParaRPr>
          </a:p>
          <a:p>
            <a:r>
              <a:rPr lang="fr-FR" sz="2000" dirty="0">
                <a:solidFill>
                  <a:schemeClr val="accent6"/>
                </a:solidFill>
              </a:rPr>
              <a:t>*/</a:t>
            </a:r>
            <a:r>
              <a:rPr lang="fr-FR" sz="1400" dirty="0">
                <a:solidFill>
                  <a:schemeClr val="accent6"/>
                </a:solidFill>
              </a:rPr>
              <a:t> </a:t>
            </a:r>
            <a:endParaRPr lang="fr-FR" dirty="0">
              <a:solidFill>
                <a:schemeClr val="accent6"/>
              </a:solidFill>
            </a:endParaRPr>
          </a:p>
          <a:p>
            <a:endParaRPr lang="en-US" sz="192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0799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Null or not null ?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Kotlin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775460" y="1457852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By default: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But ..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7680961" y="-81279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621281" y="-117855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pic>
        <p:nvPicPr>
          <p:cNvPr id="17" name="Image 16" descr="Logo Hesias">
            <a:extLst>
              <a:ext uri="{FF2B5EF4-FFF2-40B4-BE49-F238E27FC236}">
                <a16:creationId xmlns:a16="http://schemas.microsoft.com/office/drawing/2014/main" id="{6B22BA02-784D-DE4C-A776-7AED580B92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BF279503-7E96-CD4D-9689-8771642F5B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3521" y="1933286"/>
            <a:ext cx="7083077" cy="1157531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192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var </a:t>
            </a:r>
            <a:r>
              <a:rPr lang="fr-FR" dirty="0"/>
              <a:t>a: String =  "HESIAS"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a = null //no compilation possible</a:t>
            </a: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F7502AF7-D778-A14D-94DC-B16D233C01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3520" y="4117084"/>
            <a:ext cx="7083077" cy="1157531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192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var </a:t>
            </a:r>
            <a:r>
              <a:rPr lang="fr-FR" dirty="0"/>
              <a:t>a: String? =  "HESIAS"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a = null //compilation possible</a:t>
            </a:r>
          </a:p>
        </p:txBody>
      </p:sp>
    </p:spTree>
    <p:extLst>
      <p:ext uri="{BB962C8B-B14F-4D97-AF65-F5344CB8AC3E}">
        <p14:creationId xmlns:p14="http://schemas.microsoft.com/office/powerpoint/2010/main" val="2076149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Null safety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Kotlin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775460" y="1457852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By default: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But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7680961" y="-81279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621281" y="-117855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pic>
        <p:nvPicPr>
          <p:cNvPr id="17" name="Image 16" descr="Logo Hesias">
            <a:extLst>
              <a:ext uri="{FF2B5EF4-FFF2-40B4-BE49-F238E27FC236}">
                <a16:creationId xmlns:a16="http://schemas.microsoft.com/office/drawing/2014/main" id="{6B22BA02-784D-DE4C-A776-7AED580B92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BF279503-7E96-CD4D-9689-8771642F5B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3521" y="1933286"/>
            <a:ext cx="7083077" cy="1157531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192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var </a:t>
            </a:r>
            <a:r>
              <a:rPr lang="fr-FR" dirty="0"/>
              <a:t>a: String =  "HESIAS"</a:t>
            </a:r>
          </a:p>
          <a:p>
            <a:r>
              <a:rPr lang="en-US" sz="1920" b="1" dirty="0" err="1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val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 y = </a:t>
            </a:r>
            <a:r>
              <a:rPr lang="en-US" sz="1920" dirty="0" err="1">
                <a:latin typeface="Courier New" pitchFamily="49" charset="0"/>
                <a:cs typeface="Courier New" pitchFamily="49" charset="0"/>
              </a:rPr>
              <a:t>a.length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 //it’s safe</a:t>
            </a:r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02C22CC2-7640-DB48-A640-DFDF673983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7371" y="3845219"/>
            <a:ext cx="7083077" cy="1157531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192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var </a:t>
            </a:r>
            <a:r>
              <a:rPr lang="fr-FR" dirty="0"/>
              <a:t>a: String? =  "HESIAS"</a:t>
            </a:r>
          </a:p>
          <a:p>
            <a:r>
              <a:rPr lang="en-US" sz="1920" b="1" dirty="0" err="1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val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 y = </a:t>
            </a:r>
            <a:r>
              <a:rPr lang="en-US" sz="1920" dirty="0" err="1">
                <a:latin typeface="Courier New" pitchFamily="49" charset="0"/>
                <a:cs typeface="Courier New" pitchFamily="49" charset="0"/>
              </a:rPr>
              <a:t>a.length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 //compilation error</a:t>
            </a:r>
          </a:p>
        </p:txBody>
      </p:sp>
    </p:spTree>
    <p:extLst>
      <p:ext uri="{BB962C8B-B14F-4D97-AF65-F5344CB8AC3E}">
        <p14:creationId xmlns:p14="http://schemas.microsoft.com/office/powerpoint/2010/main" val="1356080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Null safety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Kotlin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775460" y="1457852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r>
              <a:rPr lang="en-US" sz="2160" dirty="0">
                <a:solidFill>
                  <a:srgbClr val="275851"/>
                </a:solidFill>
              </a:rPr>
              <a:t>To call a not safety var:</a:t>
            </a: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  <a:p>
            <a:pPr marL="548640" lvl="1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7680961" y="-81279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621281" y="-117855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pic>
        <p:nvPicPr>
          <p:cNvPr id="17" name="Image 16" descr="Logo Hesias">
            <a:extLst>
              <a:ext uri="{FF2B5EF4-FFF2-40B4-BE49-F238E27FC236}">
                <a16:creationId xmlns:a16="http://schemas.microsoft.com/office/drawing/2014/main" id="{6B22BA02-784D-DE4C-A776-7AED580B92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BF279503-7E96-CD4D-9689-8771642F5B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3521" y="1933286"/>
            <a:ext cx="7083077" cy="2403187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endParaRPr lang="en-US" sz="1920" b="1" dirty="0">
              <a:solidFill>
                <a:srgbClr val="660066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92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var </a:t>
            </a:r>
            <a:r>
              <a:rPr lang="fr-FR" dirty="0"/>
              <a:t>a: String? =  "HESIAS"</a:t>
            </a:r>
          </a:p>
          <a:p>
            <a:r>
              <a:rPr lang="en-US" sz="1920" b="1" dirty="0" err="1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val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 y = </a:t>
            </a:r>
            <a:r>
              <a:rPr lang="en-US" sz="1920" dirty="0" err="1">
                <a:latin typeface="Courier New" pitchFamily="49" charset="0"/>
                <a:cs typeface="Courier New" pitchFamily="49" charset="0"/>
              </a:rPr>
              <a:t>a?.length</a:t>
            </a:r>
            <a:endParaRPr lang="en-US" sz="1920" dirty="0">
              <a:latin typeface="Courier New" pitchFamily="49" charset="0"/>
              <a:cs typeface="Courier New" pitchFamily="49" charset="0"/>
            </a:endParaRPr>
          </a:p>
          <a:p>
            <a:endParaRPr lang="en-US" sz="1920" dirty="0">
              <a:latin typeface="Courier New" pitchFamily="49" charset="0"/>
              <a:cs typeface="Courier New" pitchFamily="49" charset="0"/>
            </a:endParaRPr>
          </a:p>
          <a:p>
            <a:r>
              <a:rPr lang="fr-FR" dirty="0" err="1"/>
              <a:t>person</a:t>
            </a:r>
            <a:r>
              <a:rPr lang="fr-FR" dirty="0"/>
              <a:t>?.</a:t>
            </a:r>
            <a:r>
              <a:rPr lang="fr-FR" dirty="0" err="1"/>
              <a:t>department</a:t>
            </a:r>
            <a:r>
              <a:rPr lang="fr-FR" dirty="0"/>
              <a:t>?.</a:t>
            </a:r>
            <a:r>
              <a:rPr lang="fr-FR" dirty="0" err="1"/>
              <a:t>head</a:t>
            </a:r>
            <a:r>
              <a:rPr lang="fr-FR" dirty="0"/>
              <a:t> = </a:t>
            </a:r>
            <a:r>
              <a:rPr lang="fr-FR" dirty="0" err="1"/>
              <a:t>managersPool.getManager</a:t>
            </a:r>
            <a:r>
              <a:rPr lang="fr-FR" dirty="0"/>
              <a:t>()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348863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Kotlin Class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Kotlin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  <a:p>
            <a:pPr marL="548640" lvl="1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7680961" y="-81279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621281" y="-117855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pic>
        <p:nvPicPr>
          <p:cNvPr id="17" name="Image 16" descr="Logo Hesias">
            <a:extLst>
              <a:ext uri="{FF2B5EF4-FFF2-40B4-BE49-F238E27FC236}">
                <a16:creationId xmlns:a16="http://schemas.microsoft.com/office/drawing/2014/main" id="{6B22BA02-784D-DE4C-A776-7AED580B92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10" name="Rectangle 4">
            <a:extLst>
              <a:ext uri="{FF2B5EF4-FFF2-40B4-BE49-F238E27FC236}">
                <a16:creationId xmlns:a16="http://schemas.microsoft.com/office/drawing/2014/main" id="{FA7EF4DE-7428-514B-A1B1-1FF17A5E20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3521" y="1106112"/>
            <a:ext cx="7083077" cy="4366433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1920" b="1" dirty="0">
                <a:solidFill>
                  <a:srgbClr val="660066"/>
                </a:solidFill>
                <a:latin typeface="Courier New" pitchFamily="49" charset="0"/>
                <a:cs typeface="Courier New" pitchFamily="49" charset="0"/>
              </a:rPr>
              <a:t>Open class </a:t>
            </a:r>
            <a:r>
              <a:rPr lang="fr-FR" dirty="0"/>
              <a:t>Dog {</a:t>
            </a:r>
          </a:p>
          <a:p>
            <a:r>
              <a:rPr lang="fr-FR" dirty="0"/>
              <a:t>  </a:t>
            </a:r>
            <a:r>
              <a:rPr lang="en-US" b="1" dirty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open fun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sayHello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() {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println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("wow wow!")</a:t>
            </a: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 }</a:t>
            </a:r>
            <a:endParaRPr lang="fr-FR" dirty="0"/>
          </a:p>
          <a:p>
            <a:r>
              <a:rPr lang="fr-FR" dirty="0"/>
              <a:t>}</a:t>
            </a:r>
          </a:p>
          <a:p>
            <a:endParaRPr lang="en-US" sz="192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920" b="1" dirty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class</a:t>
            </a:r>
            <a:r>
              <a:rPr lang="en-US" sz="1920" b="1" dirty="0">
                <a:latin typeface="Courier New" pitchFamily="49" charset="0"/>
                <a:cs typeface="Courier New" pitchFamily="49" charset="0"/>
              </a:rPr>
              <a:t> Yorkshire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 : Dog() { </a:t>
            </a:r>
            <a:r>
              <a:rPr lang="en-US" sz="1920" dirty="0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//extend Dog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920" b="1" dirty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override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 fun </a:t>
            </a:r>
            <a:r>
              <a:rPr lang="en-US" sz="1920" dirty="0" err="1">
                <a:latin typeface="Courier New" pitchFamily="49" charset="0"/>
                <a:cs typeface="Courier New" pitchFamily="49" charset="0"/>
              </a:rPr>
              <a:t>sayHello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() {</a:t>
            </a:r>
            <a:r>
              <a:rPr lang="en-US" sz="1920" dirty="0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//surcharge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       </a:t>
            </a:r>
            <a:r>
              <a:rPr lang="en-US" sz="1920" dirty="0" err="1">
                <a:latin typeface="Courier New" pitchFamily="49" charset="0"/>
                <a:cs typeface="Courier New" pitchFamily="49" charset="0"/>
              </a:rPr>
              <a:t>println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("</a:t>
            </a:r>
            <a:r>
              <a:rPr lang="en-US" sz="1920" dirty="0" err="1">
                <a:latin typeface="Courier New" pitchFamily="49" charset="0"/>
                <a:cs typeface="Courier New" pitchFamily="49" charset="0"/>
              </a:rPr>
              <a:t>wif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920" dirty="0" err="1">
                <a:latin typeface="Courier New" pitchFamily="49" charset="0"/>
                <a:cs typeface="Courier New" pitchFamily="49" charset="0"/>
              </a:rPr>
              <a:t>wif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!")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   }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r>
              <a:rPr lang="en-US" sz="1920" dirty="0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//implementation</a:t>
            </a:r>
          </a:p>
          <a:p>
            <a:r>
              <a:rPr lang="en-US" sz="1920" dirty="0" err="1">
                <a:latin typeface="Courier New" pitchFamily="49" charset="0"/>
                <a:cs typeface="Courier New" pitchFamily="49" charset="0"/>
              </a:rPr>
              <a:t>val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 dog: Dog = Yorkshire()</a:t>
            </a:r>
          </a:p>
          <a:p>
            <a:r>
              <a:rPr lang="en-US" sz="1920" dirty="0" err="1">
                <a:latin typeface="Courier New" pitchFamily="49" charset="0"/>
                <a:cs typeface="Courier New" pitchFamily="49" charset="0"/>
              </a:rPr>
              <a:t>dog.sayHello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()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854879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Kotlin When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Kotlin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  <a:p>
            <a:pPr marL="548640" lvl="1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7680961" y="-81279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621281" y="-117855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pic>
        <p:nvPicPr>
          <p:cNvPr id="17" name="Image 16" descr="Logo Hesias">
            <a:extLst>
              <a:ext uri="{FF2B5EF4-FFF2-40B4-BE49-F238E27FC236}">
                <a16:creationId xmlns:a16="http://schemas.microsoft.com/office/drawing/2014/main" id="{6B22BA02-784D-DE4C-A776-7AED580B92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10" name="Rectangle 4">
            <a:extLst>
              <a:ext uri="{FF2B5EF4-FFF2-40B4-BE49-F238E27FC236}">
                <a16:creationId xmlns:a16="http://schemas.microsoft.com/office/drawing/2014/main" id="{FA7EF4DE-7428-514B-A1B1-1FF17A5E20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3521" y="1106112"/>
            <a:ext cx="7083077" cy="4366433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1920" b="1" dirty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fun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 main() {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   cases("Hello")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   cases(1)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r>
              <a:rPr lang="en-US" sz="1920" b="1" dirty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fun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 cases(</a:t>
            </a:r>
            <a:r>
              <a:rPr lang="en-US" sz="1920" dirty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obj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: Any) {                                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920" dirty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when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 (obj) {                                        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       1 -&gt; </a:t>
            </a:r>
            <a:r>
              <a:rPr lang="en-US" sz="1920" dirty="0" err="1">
                <a:latin typeface="Courier New" pitchFamily="49" charset="0"/>
                <a:cs typeface="Courier New" pitchFamily="49" charset="0"/>
              </a:rPr>
              <a:t>println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("One")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       "Hello" -&gt; </a:t>
            </a:r>
            <a:r>
              <a:rPr lang="en-US" sz="1920" dirty="0" err="1">
                <a:latin typeface="Courier New" pitchFamily="49" charset="0"/>
                <a:cs typeface="Courier New" pitchFamily="49" charset="0"/>
              </a:rPr>
              <a:t>println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("Greeting")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       is Long -&gt; </a:t>
            </a:r>
            <a:r>
              <a:rPr lang="en-US" sz="1920" dirty="0" err="1">
                <a:latin typeface="Courier New" pitchFamily="49" charset="0"/>
                <a:cs typeface="Courier New" pitchFamily="49" charset="0"/>
              </a:rPr>
              <a:t>println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("Long") 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       !is String -&gt; </a:t>
            </a:r>
            <a:r>
              <a:rPr lang="en-US" sz="1920" dirty="0" err="1">
                <a:latin typeface="Courier New" pitchFamily="49" charset="0"/>
                <a:cs typeface="Courier New" pitchFamily="49" charset="0"/>
              </a:rPr>
              <a:t>println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("Not a string")  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       else -&gt; </a:t>
            </a:r>
            <a:r>
              <a:rPr lang="en-US" sz="1920" dirty="0" err="1">
                <a:latin typeface="Courier New" pitchFamily="49" charset="0"/>
                <a:cs typeface="Courier New" pitchFamily="49" charset="0"/>
              </a:rPr>
              <a:t>println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("Unknown")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   }   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} </a:t>
            </a:r>
          </a:p>
        </p:txBody>
      </p:sp>
    </p:spTree>
    <p:extLst>
      <p:ext uri="{BB962C8B-B14F-4D97-AF65-F5344CB8AC3E}">
        <p14:creationId xmlns:p14="http://schemas.microsoft.com/office/powerpoint/2010/main" val="42093460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Kotlin Loops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Kotlin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  <a:p>
            <a:pPr marL="548640" lvl="1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7680961" y="-81279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621281" y="-117855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pic>
        <p:nvPicPr>
          <p:cNvPr id="17" name="Image 16" descr="Logo Hesias">
            <a:extLst>
              <a:ext uri="{FF2B5EF4-FFF2-40B4-BE49-F238E27FC236}">
                <a16:creationId xmlns:a16="http://schemas.microsoft.com/office/drawing/2014/main" id="{6B22BA02-784D-DE4C-A776-7AED580B92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10" name="Rectangle 4">
            <a:extLst>
              <a:ext uri="{FF2B5EF4-FFF2-40B4-BE49-F238E27FC236}">
                <a16:creationId xmlns:a16="http://schemas.microsoft.com/office/drawing/2014/main" id="{FA7EF4DE-7428-514B-A1B1-1FF17A5E20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3521" y="1106112"/>
            <a:ext cx="7083077" cy="4366433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1920" b="1" dirty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92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920" b="1" dirty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in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 0..3) {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   print(</a:t>
            </a:r>
            <a:r>
              <a:rPr lang="en-US" sz="192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endParaRPr lang="en-US" sz="192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920" b="1" dirty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92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920" b="1" dirty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in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 0 </a:t>
            </a:r>
            <a:r>
              <a:rPr lang="en-US" sz="1920" b="1" dirty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until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 3) {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   print(</a:t>
            </a:r>
            <a:r>
              <a:rPr lang="en-US" sz="192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endParaRPr lang="en-US" sz="192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920" b="1" dirty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92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920" b="1" dirty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in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 2..8 </a:t>
            </a:r>
            <a:r>
              <a:rPr lang="en-US" sz="1920" b="1" dirty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step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 2) {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   print(</a:t>
            </a:r>
            <a:r>
              <a:rPr lang="en-US" sz="192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endParaRPr lang="en-US" sz="192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920" b="1" dirty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 (</a:t>
            </a:r>
            <a:r>
              <a:rPr lang="en-US" sz="192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920" b="1" dirty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in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 3 </a:t>
            </a:r>
            <a:r>
              <a:rPr lang="en-US" sz="1920" b="1" dirty="0" err="1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downTo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 0) { 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    print(</a:t>
            </a:r>
            <a:r>
              <a:rPr lang="en-US" sz="1920" dirty="0" err="1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1920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endParaRPr lang="en-US" sz="1920" dirty="0">
              <a:latin typeface="Courier New" pitchFamily="49" charset="0"/>
              <a:cs typeface="Courier New" pitchFamily="49" charset="0"/>
            </a:endParaRPr>
          </a:p>
          <a:p>
            <a:endParaRPr lang="en-US" sz="192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3455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775460" y="214313"/>
            <a:ext cx="9275446" cy="838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4320" b="1" dirty="0">
                <a:solidFill>
                  <a:srgbClr val="275851"/>
                </a:solidFill>
                <a:latin typeface="+mj-lt"/>
              </a:rPr>
              <a:t>Kotlin Dynamic</a:t>
            </a:r>
          </a:p>
        </p:txBody>
      </p:sp>
      <p:sp>
        <p:nvSpPr>
          <p:cNvPr id="19463" name="Text Box 6"/>
          <p:cNvSpPr txBox="1">
            <a:spLocks noChangeArrowheads="1"/>
          </p:cNvSpPr>
          <p:nvPr/>
        </p:nvSpPr>
        <p:spPr bwMode="auto">
          <a:xfrm>
            <a:off x="1775460" y="0"/>
            <a:ext cx="9806940" cy="44581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tabLst>
                <a:tab pos="0" algn="l"/>
                <a:tab pos="1097280" algn="l"/>
                <a:tab pos="2194560" algn="l"/>
                <a:tab pos="3291840" algn="l"/>
                <a:tab pos="4389120" algn="l"/>
                <a:tab pos="5486400" algn="l"/>
                <a:tab pos="6583680" algn="l"/>
                <a:tab pos="7680960" algn="l"/>
                <a:tab pos="8778240" algn="l"/>
                <a:tab pos="9875520" algn="l"/>
                <a:tab pos="10972800" algn="l"/>
                <a:tab pos="12070080" algn="l"/>
              </a:tabLst>
            </a:pPr>
            <a:r>
              <a:rPr lang="en-US" sz="2160" dirty="0">
                <a:solidFill>
                  <a:srgbClr val="275851"/>
                </a:solidFill>
                <a:latin typeface="+mj-lt"/>
              </a:rPr>
              <a:t>Kotlin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981200" y="1219200"/>
            <a:ext cx="9235440" cy="541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958216" lvl="1" indent="-409576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buFont typeface="Wingdings" charset="2"/>
              <a:buChar char=""/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  <a:p>
            <a:pPr marL="548640" lvl="1">
              <a:lnSpc>
                <a:spcPct val="90000"/>
              </a:lnSpc>
              <a:spcBef>
                <a:spcPts val="660"/>
              </a:spcBef>
              <a:spcAft>
                <a:spcPts val="990"/>
              </a:spcAft>
              <a:buClr>
                <a:srgbClr val="777777"/>
              </a:buClr>
              <a:tabLst>
                <a:tab pos="1093470" algn="l"/>
                <a:tab pos="2190750" algn="l"/>
                <a:tab pos="3288030" algn="l"/>
                <a:tab pos="4385310" algn="l"/>
                <a:tab pos="5482590" algn="l"/>
                <a:tab pos="6579870" algn="l"/>
                <a:tab pos="7677150" algn="l"/>
                <a:tab pos="8774430" algn="l"/>
                <a:tab pos="9871710" algn="l"/>
                <a:tab pos="10968990" algn="l"/>
                <a:tab pos="12066270" algn="l"/>
              </a:tabLst>
            </a:pPr>
            <a:endParaRPr lang="en-US" sz="2160" dirty="0">
              <a:solidFill>
                <a:srgbClr val="275851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606" y="145435"/>
            <a:ext cx="777686" cy="7776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7680961" y="-81279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621281" y="-1178559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2160" dirty="0">
              <a:solidFill>
                <a:srgbClr val="275851"/>
              </a:solidFill>
            </a:endParaRPr>
          </a:p>
        </p:txBody>
      </p:sp>
      <p:pic>
        <p:nvPicPr>
          <p:cNvPr id="17" name="Image 16" descr="Logo Hesias">
            <a:extLst>
              <a:ext uri="{FF2B5EF4-FFF2-40B4-BE49-F238E27FC236}">
                <a16:creationId xmlns:a16="http://schemas.microsoft.com/office/drawing/2014/main" id="{6B22BA02-784D-DE4C-A776-7AED580B92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10" name="Rectangle 4">
            <a:extLst>
              <a:ext uri="{FF2B5EF4-FFF2-40B4-BE49-F238E27FC236}">
                <a16:creationId xmlns:a16="http://schemas.microsoft.com/office/drawing/2014/main" id="{FA7EF4DE-7428-514B-A1B1-1FF17A5E20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607" y="1106112"/>
            <a:ext cx="10843794" cy="4366433"/>
          </a:xfrm>
          <a:prstGeom prst="rect">
            <a:avLst/>
          </a:prstGeom>
          <a:solidFill>
            <a:srgbClr val="D3D7DB"/>
          </a:solidFill>
          <a:ln w="9360">
            <a:solidFill>
              <a:srgbClr val="4D4D4D"/>
            </a:solidFill>
            <a:miter lim="800000"/>
            <a:headEnd/>
            <a:tailEnd/>
          </a:ln>
          <a:effectLst>
            <a:outerShdw dist="63640" dir="2700000" algn="ctr" rotWithShape="0">
              <a:srgbClr val="969696"/>
            </a:outerShdw>
          </a:effectLst>
        </p:spPr>
        <p:txBody>
          <a:bodyPr lIns="108000" tIns="56160" rIns="108000" bIns="56160">
            <a:prstTxWarp prst="textNoShape">
              <a:avLst/>
            </a:prstTxWarp>
          </a:bodyPr>
          <a:lstStyle/>
          <a:p>
            <a:r>
              <a:rPr lang="en-US" sz="1920" b="1" dirty="0" err="1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val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 a: </a:t>
            </a:r>
            <a:r>
              <a:rPr lang="en-US" sz="1920" b="1" dirty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dynamic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 = "</a:t>
            </a:r>
            <a:r>
              <a:rPr lang="en-US" sz="1920" dirty="0" err="1">
                <a:latin typeface="Courier New" pitchFamily="49" charset="0"/>
                <a:cs typeface="Courier New" pitchFamily="49" charset="0"/>
              </a:rPr>
              <a:t>abc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"  </a:t>
            </a:r>
          </a:p>
          <a:p>
            <a:r>
              <a:rPr lang="en-US" sz="1920" b="1" dirty="0" err="1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val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 b: </a:t>
            </a:r>
            <a:r>
              <a:rPr lang="en-US" sz="1920" b="1" dirty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String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 = a   </a:t>
            </a:r>
          </a:p>
          <a:p>
            <a:r>
              <a:rPr lang="en-US" sz="1920" b="1" dirty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fun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920" dirty="0" err="1">
                <a:latin typeface="Courier New" pitchFamily="49" charset="0"/>
                <a:cs typeface="Courier New" pitchFamily="49" charset="0"/>
              </a:rPr>
              <a:t>firstChar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(s: </a:t>
            </a:r>
            <a:r>
              <a:rPr lang="en-US" sz="1920" b="1" dirty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String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) = s[0]</a:t>
            </a:r>
          </a:p>
          <a:p>
            <a:endParaRPr lang="en-US" sz="192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920" dirty="0" err="1">
                <a:latin typeface="Courier New" pitchFamily="49" charset="0"/>
                <a:cs typeface="Courier New" pitchFamily="49" charset="0"/>
              </a:rPr>
              <a:t>println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("</a:t>
            </a:r>
            <a:r>
              <a:rPr lang="en-US" sz="1920" b="1" dirty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$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{</a:t>
            </a:r>
            <a:r>
              <a:rPr lang="en-US" sz="1920" dirty="0" err="1">
                <a:latin typeface="Courier New" pitchFamily="49" charset="0"/>
                <a:cs typeface="Courier New" pitchFamily="49" charset="0"/>
              </a:rPr>
              <a:t>firstChar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(a)} == </a:t>
            </a:r>
            <a:r>
              <a:rPr lang="en-US" sz="1920" b="1" dirty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$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{</a:t>
            </a:r>
            <a:r>
              <a:rPr lang="en-US" sz="1920" dirty="0" err="1">
                <a:latin typeface="Courier New" pitchFamily="49" charset="0"/>
                <a:cs typeface="Courier New" pitchFamily="49" charset="0"/>
              </a:rPr>
              <a:t>firstChar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(b)}") </a:t>
            </a:r>
          </a:p>
          <a:p>
            <a:endParaRPr lang="en-US" sz="192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920" dirty="0" err="1">
                <a:latin typeface="Courier New" pitchFamily="49" charset="0"/>
                <a:cs typeface="Courier New" pitchFamily="49" charset="0"/>
              </a:rPr>
              <a:t>println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("</a:t>
            </a:r>
            <a:r>
              <a:rPr lang="en-US" sz="1920" b="1" dirty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$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{</a:t>
            </a:r>
            <a:r>
              <a:rPr lang="en-US" sz="1920" dirty="0" err="1">
                <a:latin typeface="Courier New" pitchFamily="49" charset="0"/>
                <a:cs typeface="Courier New" pitchFamily="49" charset="0"/>
              </a:rPr>
              <a:t>a.charCodeAt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(0, </a:t>
            </a:r>
            <a:r>
              <a:rPr lang="en-US" sz="1920" dirty="0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"dummy argument")} 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== </a:t>
            </a:r>
            <a:r>
              <a:rPr lang="en-US" sz="1920" b="1" dirty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$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{b[0].</a:t>
            </a:r>
            <a:r>
              <a:rPr lang="en-US" sz="1920" dirty="0" err="1">
                <a:latin typeface="Courier New" pitchFamily="49" charset="0"/>
                <a:cs typeface="Courier New" pitchFamily="49" charset="0"/>
              </a:rPr>
              <a:t>toInt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()}") </a:t>
            </a:r>
          </a:p>
          <a:p>
            <a:endParaRPr lang="en-US" sz="192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920" dirty="0" err="1">
                <a:latin typeface="Courier New" pitchFamily="49" charset="0"/>
                <a:cs typeface="Courier New" pitchFamily="49" charset="0"/>
              </a:rPr>
              <a:t>println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920" dirty="0" err="1">
                <a:latin typeface="Courier New" pitchFamily="49" charset="0"/>
                <a:cs typeface="Courier New" pitchFamily="49" charset="0"/>
              </a:rPr>
              <a:t>a.charAt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(1).repeat(3))</a:t>
            </a:r>
          </a:p>
          <a:p>
            <a:endParaRPr lang="en-US" sz="192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920" b="1" dirty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fun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 plus(v: </a:t>
            </a:r>
            <a:r>
              <a:rPr lang="en-US" sz="1920" b="1" dirty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dynamic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) = v + 2</a:t>
            </a:r>
          </a:p>
          <a:p>
            <a:endParaRPr lang="en-US" sz="192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920" dirty="0" err="1">
                <a:latin typeface="Courier New" pitchFamily="49" charset="0"/>
                <a:cs typeface="Courier New" pitchFamily="49" charset="0"/>
              </a:rPr>
              <a:t>println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("2 + 2 = </a:t>
            </a:r>
            <a:r>
              <a:rPr lang="en-US" sz="1920" b="1" dirty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$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{plus(2)}") </a:t>
            </a:r>
          </a:p>
          <a:p>
            <a:r>
              <a:rPr lang="en-US" sz="1920" dirty="0" err="1">
                <a:latin typeface="Courier New" pitchFamily="49" charset="0"/>
                <a:cs typeface="Courier New" pitchFamily="49" charset="0"/>
              </a:rPr>
              <a:t>println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("</a:t>
            </a:r>
            <a:r>
              <a:rPr lang="en-US" sz="1920" dirty="0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'2'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 + 2 = </a:t>
            </a:r>
            <a:r>
              <a:rPr lang="en-US" sz="1920" b="1" dirty="0">
                <a:solidFill>
                  <a:srgbClr val="7030A0"/>
                </a:solidFill>
                <a:latin typeface="Courier New" pitchFamily="49" charset="0"/>
                <a:cs typeface="Courier New" pitchFamily="49" charset="0"/>
              </a:rPr>
              <a:t>$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{plus(</a:t>
            </a:r>
            <a:r>
              <a:rPr lang="en-US" sz="1920" dirty="0">
                <a:solidFill>
                  <a:schemeClr val="accent6"/>
                </a:solidFill>
                <a:latin typeface="Courier New" pitchFamily="49" charset="0"/>
                <a:cs typeface="Courier New" pitchFamily="49" charset="0"/>
              </a:rPr>
              <a:t>"2"</a:t>
            </a:r>
            <a:r>
              <a:rPr lang="en-US" sz="1920" dirty="0">
                <a:latin typeface="Courier New" pitchFamily="49" charset="0"/>
                <a:cs typeface="Courier New" pitchFamily="49" charset="0"/>
              </a:rPr>
              <a:t>)}")</a:t>
            </a:r>
          </a:p>
          <a:p>
            <a:endParaRPr lang="en-US" sz="192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2675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Logo Hesias">
            <a:extLst>
              <a:ext uri="{FF2B5EF4-FFF2-40B4-BE49-F238E27FC236}">
                <a16:creationId xmlns:a16="http://schemas.microsoft.com/office/drawing/2014/main" id="{5161CD96-6067-9A49-9070-A366C2C2F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10" name="Image 9" descr="Logo Hesias">
            <a:extLst>
              <a:ext uri="{FF2B5EF4-FFF2-40B4-BE49-F238E27FC236}">
                <a16:creationId xmlns:a16="http://schemas.microsoft.com/office/drawing/2014/main" id="{31DF0C88-1B3F-214B-BD23-9A724BE180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pic>
        <p:nvPicPr>
          <p:cNvPr id="11" name="Image 10" descr="Logo Hesias">
            <a:extLst>
              <a:ext uri="{FF2B5EF4-FFF2-40B4-BE49-F238E27FC236}">
                <a16:creationId xmlns:a16="http://schemas.microsoft.com/office/drawing/2014/main" id="{3EE26683-ABAE-F14B-B754-75329FA88D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7C980A76-A90B-E04E-97FC-85D6B71595B0}"/>
              </a:ext>
            </a:extLst>
          </p:cNvPr>
          <p:cNvSpPr txBox="1">
            <a:spLocks/>
          </p:cNvSpPr>
          <p:nvPr/>
        </p:nvSpPr>
        <p:spPr>
          <a:xfrm>
            <a:off x="2152650" y="2851279"/>
            <a:ext cx="7886700" cy="544918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2"/>
                </a:solidFill>
                <a:latin typeface="Quicksand" pitchFamily="2" charset="77"/>
                <a:ea typeface="+mj-ea"/>
                <a:cs typeface="+mj-cs"/>
              </a:defRPr>
            </a:lvl1pPr>
          </a:lstStyle>
          <a:p>
            <a:r>
              <a:rPr lang="fr-FR" sz="4950" dirty="0">
                <a:solidFill>
                  <a:srgbClr val="275851"/>
                </a:solidFill>
                <a:latin typeface="Bahnschrift" panose="020B0502040204020203" pitchFamily="34" charset="0"/>
              </a:rPr>
              <a:t>Questions ?</a:t>
            </a:r>
          </a:p>
        </p:txBody>
      </p:sp>
    </p:spTree>
    <p:extLst>
      <p:ext uri="{BB962C8B-B14F-4D97-AF65-F5344CB8AC3E}">
        <p14:creationId xmlns:p14="http://schemas.microsoft.com/office/powerpoint/2010/main" val="29937050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Logo Hesias">
            <a:extLst>
              <a:ext uri="{FF2B5EF4-FFF2-40B4-BE49-F238E27FC236}">
                <a16:creationId xmlns:a16="http://schemas.microsoft.com/office/drawing/2014/main" id="{18F1350B-DD17-8F41-5A7D-8C54E3FA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4842" y="5881312"/>
            <a:ext cx="3145558" cy="86117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1E8BC282-D7F5-4349-9852-DAD267631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013" y="337220"/>
            <a:ext cx="7776467" cy="504056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rgbClr val="275851"/>
                </a:solidFill>
              </a:rPr>
              <a:t>The end</a:t>
            </a:r>
          </a:p>
        </p:txBody>
      </p:sp>
      <p:pic>
        <p:nvPicPr>
          <p:cNvPr id="5" name="Picture 2" descr="D:\Users\Renaud\Desktop\StageFinEtudesSupinfo\Icons-New\v3\Min\Conclusion.png">
            <a:extLst>
              <a:ext uri="{FF2B5EF4-FFF2-40B4-BE49-F238E27FC236}">
                <a16:creationId xmlns:a16="http://schemas.microsoft.com/office/drawing/2014/main" id="{20FA3D28-599E-164A-8179-7AB9FEC8E2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76" y="121568"/>
            <a:ext cx="6477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1583056C-C864-2645-BC23-C81CDB738E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6569" y="285738"/>
            <a:ext cx="8569647" cy="4230687"/>
          </a:xfrm>
        </p:spPr>
        <p:txBody>
          <a:bodyPr/>
          <a:lstStyle/>
          <a:p>
            <a:pPr marL="0" indent="0" algn="ctr">
              <a:buNone/>
            </a:pPr>
            <a:endParaRPr lang="fr-FR" sz="2400" dirty="0">
              <a:solidFill>
                <a:srgbClr val="275851"/>
              </a:solidFill>
            </a:endParaRPr>
          </a:p>
          <a:p>
            <a:pPr marL="0" indent="0" algn="ctr">
              <a:buNone/>
            </a:pPr>
            <a:endParaRPr lang="fr-FR" sz="2400" dirty="0">
              <a:solidFill>
                <a:srgbClr val="275851"/>
              </a:solidFill>
            </a:endParaRPr>
          </a:p>
          <a:p>
            <a:pPr marL="0" indent="0" algn="ctr">
              <a:buNone/>
            </a:pPr>
            <a:endParaRPr lang="fr-FR" sz="4000" dirty="0">
              <a:solidFill>
                <a:srgbClr val="275851"/>
              </a:solidFill>
            </a:endParaRPr>
          </a:p>
          <a:p>
            <a:pPr marL="0" indent="0" algn="ctr">
              <a:buNone/>
            </a:pPr>
            <a:endParaRPr lang="fr-FR" sz="6000" i="1" dirty="0">
              <a:solidFill>
                <a:srgbClr val="275851"/>
              </a:solidFill>
            </a:endParaRPr>
          </a:p>
          <a:p>
            <a:pPr marL="0" indent="0" algn="ctr">
              <a:buNone/>
            </a:pPr>
            <a:r>
              <a:rPr lang="fr-FR" sz="6000" i="1" dirty="0" err="1">
                <a:solidFill>
                  <a:srgbClr val="275851"/>
                </a:solidFill>
              </a:rPr>
              <a:t>Thanks</a:t>
            </a:r>
            <a:r>
              <a:rPr lang="fr-FR" sz="6000" i="1" dirty="0">
                <a:solidFill>
                  <a:srgbClr val="275851"/>
                </a:solidFill>
              </a:rPr>
              <a:t> for </a:t>
            </a:r>
            <a:r>
              <a:rPr lang="fr-FR" sz="6000" i="1" dirty="0" err="1">
                <a:solidFill>
                  <a:srgbClr val="275851"/>
                </a:solidFill>
              </a:rPr>
              <a:t>your</a:t>
            </a:r>
            <a:r>
              <a:rPr lang="fr-FR" sz="6000" i="1" dirty="0">
                <a:solidFill>
                  <a:srgbClr val="275851"/>
                </a:solidFill>
              </a:rPr>
              <a:t> attention</a:t>
            </a:r>
          </a:p>
        </p:txBody>
      </p:sp>
    </p:spTree>
    <p:extLst>
      <p:ext uri="{BB962C8B-B14F-4D97-AF65-F5344CB8AC3E}">
        <p14:creationId xmlns:p14="http://schemas.microsoft.com/office/powerpoint/2010/main" val="1880958866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Thème Office">
  <a:themeElements>
    <a:clrScheme name="Hesias">
      <a:dk1>
        <a:srgbClr val="000000"/>
      </a:dk1>
      <a:lt1>
        <a:srgbClr val="FFFFFF"/>
      </a:lt1>
      <a:dk2>
        <a:srgbClr val="006C5B"/>
      </a:dk2>
      <a:lt2>
        <a:srgbClr val="E7E6E6"/>
      </a:lt2>
      <a:accent1>
        <a:srgbClr val="006C5B"/>
      </a:accent1>
      <a:accent2>
        <a:srgbClr val="004949"/>
      </a:accent2>
      <a:accent3>
        <a:srgbClr val="DC3413"/>
      </a:accent3>
      <a:accent4>
        <a:srgbClr val="833820"/>
      </a:accent4>
      <a:accent5>
        <a:srgbClr val="5B9BD5"/>
      </a:accent5>
      <a:accent6>
        <a:srgbClr val="70AD47"/>
      </a:accent6>
      <a:hlink>
        <a:srgbClr val="DC3413"/>
      </a:hlink>
      <a:folHlink>
        <a:srgbClr val="DC341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f966af7-78ed-4ba4-a7f5-bfc849a274d1" xsi:nil="true"/>
    <lcf76f155ced4ddcb4097134ff3c332f xmlns="8e154af7-d5f6-48ef-9563-f6c509d80c11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FE0AAB6B5B4224A9029BD355F4820CE" ma:contentTypeVersion="18" ma:contentTypeDescription="Crée un document." ma:contentTypeScope="" ma:versionID="639b2cb482eba64945f12b8dcb45b2c3">
  <xsd:schema xmlns:xsd="http://www.w3.org/2001/XMLSchema" xmlns:xs="http://www.w3.org/2001/XMLSchema" xmlns:p="http://schemas.microsoft.com/office/2006/metadata/properties" xmlns:ns2="8e154af7-d5f6-48ef-9563-f6c509d80c11" xmlns:ns3="df966af7-78ed-4ba4-a7f5-bfc849a274d1" targetNamespace="http://schemas.microsoft.com/office/2006/metadata/properties" ma:root="true" ma:fieldsID="eaa394128a7d9724a14035e8f583b2fb" ns2:_="" ns3:_="">
    <xsd:import namespace="8e154af7-d5f6-48ef-9563-f6c509d80c11"/>
    <xsd:import namespace="df966af7-78ed-4ba4-a7f5-bfc849a274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154af7-d5f6-48ef-9563-f6c509d80c1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Balises d’images" ma:readOnly="false" ma:fieldId="{5cf76f15-5ced-4ddc-b409-7134ff3c332f}" ma:taxonomyMulti="true" ma:sspId="52dd717a-7125-490e-8fcc-63ab56c9671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966af7-78ed-4ba4-a7f5-bfc849a274d1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a3742501-4f97-470a-898e-681d3f04c44b}" ma:internalName="TaxCatchAll" ma:showField="CatchAllData" ma:web="df966af7-78ed-4ba4-a7f5-bfc849a274d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F3E052A-AA0B-4925-B551-867AB405485F}">
  <ds:schemaRefs>
    <ds:schemaRef ds:uri="8e154af7-d5f6-48ef-9563-f6c509d80c11"/>
    <ds:schemaRef ds:uri="df966af7-78ed-4ba4-a7f5-bfc849a274d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5036FF3-E82C-4E6B-9870-3E43751CD9A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C36659A-5546-494C-BFC5-D806493268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e154af7-d5f6-48ef-9563-f6c509d80c11"/>
    <ds:schemaRef ds:uri="df966af7-78ed-4ba4-a7f5-bfc849a274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7995</TotalTime>
  <Words>1493</Words>
  <Application>Microsoft Macintosh PowerPoint</Application>
  <PresentationFormat>Grand écran</PresentationFormat>
  <Paragraphs>369</Paragraphs>
  <Slides>24</Slides>
  <Notes>18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34" baseType="lpstr">
      <vt:lpstr>Arial</vt:lpstr>
      <vt:lpstr>Bahnschrift</vt:lpstr>
      <vt:lpstr>Calibri</vt:lpstr>
      <vt:lpstr>Calibri Light</vt:lpstr>
      <vt:lpstr>Courier New</vt:lpstr>
      <vt:lpstr>Myriad Pro</vt:lpstr>
      <vt:lpstr>Times New Roman</vt:lpstr>
      <vt:lpstr>Verdana</vt:lpstr>
      <vt:lpstr>Wingdings</vt:lpstr>
      <vt:lpstr>Thème Office</vt:lpstr>
      <vt:lpstr>Présentation PowerPoint</vt:lpstr>
      <vt:lpstr>Présentation PowerPoint</vt:lpstr>
      <vt:lpstr>Course objectives</vt:lpstr>
      <vt:lpstr>Course plan</vt:lpstr>
      <vt:lpstr>HISTORY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The end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Laurent SANSELME</dc:creator>
  <cp:lastModifiedBy>Microsoft Office User</cp:lastModifiedBy>
  <cp:revision>44</cp:revision>
  <dcterms:created xsi:type="dcterms:W3CDTF">2021-03-12T16:53:08Z</dcterms:created>
  <dcterms:modified xsi:type="dcterms:W3CDTF">2024-06-07T08:28:24Z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0x0101007FE0AAB6B5B4224A9029BD355F4820CE</vt:lpwstr>
  </property>
  <property fmtid="{D5CDD505-2E9C-101B-9397-08002B2CF9AE}" pid="3" name="MediaServiceImageTags">
    <vt:lpwstr/>
  </property>
</Properties>
</file>